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1493" r:id="rId6"/>
    <p:sldId id="1406" r:id="rId7"/>
    <p:sldId id="1407" r:id="rId8"/>
    <p:sldId id="614" r:id="rId9"/>
    <p:sldId id="1433" r:id="rId10"/>
    <p:sldId id="1494" r:id="rId11"/>
    <p:sldId id="1408" r:id="rId12"/>
    <p:sldId id="1435" r:id="rId13"/>
    <p:sldId id="1491" r:id="rId14"/>
    <p:sldId id="1481" r:id="rId15"/>
    <p:sldId id="1495" r:id="rId16"/>
    <p:sldId id="1496" r:id="rId17"/>
    <p:sldId id="1475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749B93-F08F-460C-B05E-DEAA8D293436}">
          <p14:sldIdLst>
            <p14:sldId id="256"/>
            <p14:sldId id="1493"/>
            <p14:sldId id="1406"/>
            <p14:sldId id="1407"/>
            <p14:sldId id="614"/>
            <p14:sldId id="1433"/>
            <p14:sldId id="1494"/>
            <p14:sldId id="1408"/>
            <p14:sldId id="1435"/>
            <p14:sldId id="1491"/>
            <p14:sldId id="1481"/>
            <p14:sldId id="1495"/>
            <p14:sldId id="1496"/>
            <p14:sldId id="14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D7E"/>
    <a:srgbClr val="A0C45E"/>
    <a:srgbClr val="0082A9"/>
    <a:srgbClr val="FAFAFA"/>
    <a:srgbClr val="ECB949"/>
    <a:srgbClr val="32A0DB"/>
    <a:srgbClr val="46B4B3"/>
    <a:srgbClr val="E05D67"/>
    <a:srgbClr val="1FA0C8"/>
    <a:srgbClr val="03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15" autoAdjust="0"/>
    <p:restoredTop sz="82446" autoAdjust="0"/>
  </p:normalViewPr>
  <p:slideViewPr>
    <p:cSldViewPr snapToGrid="0">
      <p:cViewPr varScale="1">
        <p:scale>
          <a:sx n="94" d="100"/>
          <a:sy n="94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76847819090871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7-47E9-B75C-534B52557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7-47E9-B75C-534B525570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7-47E9-B75C-534B52557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09792928"/>
        <c:axId val="309793320"/>
      </c:barChart>
      <c:catAx>
        <c:axId val="3097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93320"/>
        <c:crosses val="autoZero"/>
        <c:auto val="1"/>
        <c:lblAlgn val="ctr"/>
        <c:lblOffset val="100"/>
        <c:noMultiLvlLbl val="0"/>
      </c:catAx>
      <c:valAx>
        <c:axId val="30979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79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8768478190908713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B5-474B-9BD5-AF60E3C8BF8A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B5-474B-9BD5-AF60E3C8BF8A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B5-474B-9BD5-AF60E3C8BF8A}"/>
              </c:ext>
            </c:extLst>
          </c:dPt>
          <c:dPt>
            <c:idx val="3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B5-474B-9BD5-AF60E3C8BF8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7-47E9-B75C-534B52557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B5-474B-9BD5-AF60E3C8BF8A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B5-474B-9BD5-AF60E3C8BF8A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B5-474B-9BD5-AF60E3C8BF8A}"/>
              </c:ext>
            </c:extLst>
          </c:dPt>
          <c:dPt>
            <c:idx val="3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B5-474B-9BD5-AF60E3C8BF8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7-47E9-B75C-534B525570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B5-474B-9BD5-AF60E3C8BF8A}"/>
              </c:ext>
            </c:extLst>
          </c:dPt>
          <c:dPt>
            <c:idx val="1"/>
            <c:bubble3D val="0"/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B5-474B-9BD5-AF60E3C8BF8A}"/>
              </c:ext>
            </c:extLst>
          </c:dPt>
          <c:dPt>
            <c:idx val="2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B5-474B-9BD5-AF60E3C8BF8A}"/>
              </c:ext>
            </c:extLst>
          </c:dPt>
          <c:dPt>
            <c:idx val="3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B5-474B-9BD5-AF60E3C8BF8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7-47E9-B75C-534B52557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Passenger</a:t>
            </a:r>
            <a:r>
              <a:rPr lang="en-US" baseline="0" dirty="0">
                <a:solidFill>
                  <a:schemeClr val="bg1"/>
                </a:solidFill>
              </a:rPr>
              <a:t> Growth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2017158375043825"/>
          <c:y val="1.20277470564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2A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2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D0-41BF-984C-E6BAF56409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D0-41BF-984C-E6BAF56409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D0-41BF-984C-E6BAF56409C4}"/>
              </c:ext>
            </c:extLst>
          </c:dPt>
          <c:dPt>
            <c:idx val="4"/>
            <c:invertIfNegative val="0"/>
            <c:bubble3D val="0"/>
            <c:spPr>
              <a:solidFill>
                <a:srgbClr val="0082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D0-41BF-984C-E6BAF56409C4}"/>
              </c:ext>
            </c:extLst>
          </c:dPt>
          <c:dPt>
            <c:idx val="7"/>
            <c:invertIfNegative val="0"/>
            <c:bubble3D val="0"/>
            <c:spPr>
              <a:solidFill>
                <a:srgbClr val="0082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D0-41BF-984C-E6BAF56409C4}"/>
              </c:ext>
            </c:extLst>
          </c:dPt>
          <c:dPt>
            <c:idx val="8"/>
            <c:invertIfNegative val="0"/>
            <c:bubble3D val="0"/>
            <c:spPr>
              <a:solidFill>
                <a:srgbClr val="A0C4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D5D-4FF5-8829-6BCC9A9557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E7D7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1986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#,##0</c:formatCode>
                <c:ptCount val="9"/>
                <c:pt idx="0">
                  <c:v>9208</c:v>
                </c:pt>
                <c:pt idx="1">
                  <c:v>145749</c:v>
                </c:pt>
                <c:pt idx="2">
                  <c:v>175312</c:v>
                </c:pt>
                <c:pt idx="3">
                  <c:v>589180</c:v>
                </c:pt>
                <c:pt idx="4">
                  <c:v>807000</c:v>
                </c:pt>
                <c:pt idx="5">
                  <c:v>143341</c:v>
                </c:pt>
                <c:pt idx="6">
                  <c:v>174000</c:v>
                </c:pt>
                <c:pt idx="7">
                  <c:v>722000</c:v>
                </c:pt>
                <c:pt idx="8">
                  <c:v>825000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D0-41BF-984C-E6BAF5640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305720"/>
        <c:axId val="441306112"/>
      </c:barChart>
      <c:catAx>
        <c:axId val="44130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E7D7E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E7D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06112"/>
        <c:crosses val="autoZero"/>
        <c:auto val="1"/>
        <c:lblAlgn val="ctr"/>
        <c:lblOffset val="100"/>
        <c:noMultiLvlLbl val="0"/>
      </c:catAx>
      <c:valAx>
        <c:axId val="44130611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rgbClr val="7E7D7E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7E7D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30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7E7D7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916B27-309A-4331-A427-D455BAB27B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1AFAC7-D3FB-44C2-B5EF-1076D0CB34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F255-23B9-4E5E-B530-544A2643A95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231B9-AB40-4807-B956-91B3936B7A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E3291-46E0-47A9-9DE5-F960EF74CD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D35F4-3C1F-48D1-8370-E7CB6801F8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AF275-0D8B-4D06-AF1E-AE3B72392B1A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B5E99-B4A0-407A-8F75-2FCC58E39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662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84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31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55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61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14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38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8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17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68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4D351-065E-4552-BC48-C6D9FE783EA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35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17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B009ED-4513-77E4-D8A4-86CD832AD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520062"/>
            <a:ext cx="3295650" cy="233026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F803CE41-9D5C-8D1B-5336-D449AAB99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12616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9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48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C2CCBF-5A1E-4636-B732-7905B1E2D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3498519-9CB6-4947-8AB3-84B9B28223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8EF1F-3B0C-44B5-876B-0333E1E46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AD2420DD-2378-419D-AC5A-85EFEBA85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818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8181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7A82C-5418-4F0C-BA13-DF129BD15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AF808559-0064-4778-ABE7-008F8D6D7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7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2370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4762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32370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14762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1684B8-4C8C-48FD-8AA7-AA157F9EB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24683C5-6B6C-4699-B7D1-25F0B7C94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3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4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1A908-4723-4616-B343-AF4843732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A345F69-1BFD-4BFC-B297-369E1A6A1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9473CC-50B5-49A8-9891-037A84E6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3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67F219-6001-4B74-8084-3856F667FC7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49935943"/>
              </p:ext>
            </p:extLst>
          </p:nvPr>
        </p:nvGraphicFramePr>
        <p:xfrm>
          <a:off x="838200" y="1690690"/>
          <a:ext cx="9321800" cy="444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27000EC-581E-433A-9D55-DE780E6B2C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3EBACB8-C2A4-4CA7-AF95-D83DAC783B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1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9473CC-50B5-49A8-9891-037A84E6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67F219-6001-4B74-8084-3856F667FC7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6914480"/>
              </p:ext>
            </p:extLst>
          </p:nvPr>
        </p:nvGraphicFramePr>
        <p:xfrm>
          <a:off x="838200" y="1690690"/>
          <a:ext cx="9321800" cy="444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27000EC-581E-433A-9D55-DE780E6B2C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50" y="4438650"/>
            <a:ext cx="3295650" cy="241935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2FF573AA-ABFA-4D14-8C4C-987664DECA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EEAF-5C48-4821-9A76-6C2F794927EB}" type="datetimeFigureOut">
              <a:rPr lang="en-GB" smtClean="0"/>
              <a:t>26/06/2023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5603-298C-4F4C-8ED1-58E418B46D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93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building, several&#10;&#10;Description automatically generated">
            <a:extLst>
              <a:ext uri="{FF2B5EF4-FFF2-40B4-BE49-F238E27FC236}">
                <a16:creationId xmlns:a16="http://schemas.microsoft.com/office/drawing/2014/main" id="{77D27453-509A-2637-4BA0-A8C74EC78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" y="-4723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7CB4AD-8D71-4787-9FFB-2F0EFF4739B9}"/>
              </a:ext>
            </a:extLst>
          </p:cNvPr>
          <p:cNvSpPr/>
          <p:nvPr userDrawn="1"/>
        </p:nvSpPr>
        <p:spPr>
          <a:xfrm>
            <a:off x="-3535" y="0"/>
            <a:ext cx="12192000" cy="6858000"/>
          </a:xfrm>
          <a:prstGeom prst="rect">
            <a:avLst/>
          </a:prstGeom>
          <a:solidFill>
            <a:srgbClr val="00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68A2F5-F861-4E19-9F4F-AA2C58BB58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39" y="436605"/>
            <a:ext cx="8419426" cy="642139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B250C0-5257-4940-A11E-DC0220E2E5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599" y="5526940"/>
            <a:ext cx="2787926" cy="11159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50C936C-B5BE-7981-2DEE-2E05BC7C03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475" y="3352650"/>
            <a:ext cx="4893425" cy="2732265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Museo Sans Rounded 100" panose="02000000000000000000" pitchFamily="50" charset="0"/>
              </a:defRPr>
            </a:lvl1pPr>
          </a:lstStyle>
          <a:p>
            <a:r>
              <a:rPr lang="en-US" dirty="0"/>
              <a:t>Gateway to the West of 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33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sh&#10;&#10;Description automatically generated">
            <a:extLst>
              <a:ext uri="{FF2B5EF4-FFF2-40B4-BE49-F238E27FC236}">
                <a16:creationId xmlns:a16="http://schemas.microsoft.com/office/drawing/2014/main" id="{28BFFC73-ED56-4873-BFEA-17708172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90288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4A02BB2-BAF3-4FBB-B07C-1DC9122BD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662" y="2305050"/>
            <a:ext cx="2352675" cy="2247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2EAA07-C0FC-4F83-810C-953462F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1" y="2196266"/>
            <a:ext cx="3918857" cy="1786732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0082A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93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FFC73-ED56-4873-BFEA-17708172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02BB2-BAF3-4FBB-B07C-1DC9122BD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2" y="2305050"/>
            <a:ext cx="2352675" cy="2247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2EAA07-C0FC-4F83-810C-953462F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1" y="2196266"/>
            <a:ext cx="3918857" cy="1786732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5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FFC73-ED56-4873-BFEA-17708172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02BB2-BAF3-4FBB-B07C-1DC9122BD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2" y="2305050"/>
            <a:ext cx="2352675" cy="2247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2EAA07-C0FC-4F83-810C-953462F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1" y="2196266"/>
            <a:ext cx="3918857" cy="1786732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FFC73-ED56-4873-BFEA-17708172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0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02BB2-BAF3-4FBB-B07C-1DC9122BD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2" y="2305050"/>
            <a:ext cx="2352675" cy="2247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2EAA07-C0FC-4F83-810C-953462F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1" y="2196266"/>
            <a:ext cx="3918857" cy="1786732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DC343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0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FFC73-ED56-4873-BFEA-17708172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02BB2-BAF3-4FBB-B07C-1DC9122BD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2" y="2305050"/>
            <a:ext cx="2352675" cy="2247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2EAA07-C0FC-4F83-810C-953462F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1" y="2196266"/>
            <a:ext cx="3918857" cy="1786732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E1832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84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FFC73-ED56-4873-BFEA-17708172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02BB2-BAF3-4FBB-B07C-1DC9122BDB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2" y="2305050"/>
            <a:ext cx="2352675" cy="2247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C2EAA07-C0FC-4F83-810C-953462F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771" y="2196266"/>
            <a:ext cx="3918857" cy="1786732"/>
          </a:xfrm>
        </p:spPr>
        <p:txBody>
          <a:bodyPr anchor="b">
            <a:noAutofit/>
          </a:bodyPr>
          <a:lstStyle>
            <a:lvl1pPr>
              <a:defRPr sz="3600">
                <a:solidFill>
                  <a:srgbClr val="0B99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4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48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0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62413"/>
            <a:ext cx="874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43FA-C0F9-4814-948B-7D5170CCDC9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0736" y="6362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003" y="6362413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4964-E0D5-4AC9-98E9-E717F68D6B2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F935E-F327-4B9F-A3FF-268192FA93A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59397">
            <a:off x="11341129" y="2943"/>
            <a:ext cx="876241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5" r:id="rId3"/>
    <p:sldLayoutId id="2147483676" r:id="rId4"/>
    <p:sldLayoutId id="2147483677" r:id="rId5"/>
    <p:sldLayoutId id="2147483680" r:id="rId6"/>
    <p:sldLayoutId id="2147483678" r:id="rId7"/>
    <p:sldLayoutId id="2147483679" r:id="rId8"/>
    <p:sldLayoutId id="2147483674" r:id="rId9"/>
    <p:sldLayoutId id="2147483673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72" r:id="rId16"/>
    <p:sldLayoutId id="214748368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hyperlink" Target="http://www.google.ie/url?sa=i&amp;rct=j&amp;q=&amp;esrc=s&amp;frm=1&amp;source=images&amp;cd=&amp;cad=rja&amp;docid=x-dwARtSQH3tyM&amp;tbnid=CRvBRd3fM9knWM:&amp;ved=0CAUQjRw&amp;url=http://www.virtualbedandbreakfastireland.com/&amp;ei=XVuCUtWqGsq57AaItIHIBg&amp;bvm=bv.56146854,d.ZGU&amp;psig=AFQjCNE55mTOzOyu7MTB6z9Sqw1VbFzsOg&amp;ust=13843611668509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hyperlink" Target="http://www.google.ie/url?sa=i&amp;rct=j&amp;q=&amp;esrc=s&amp;frm=1&amp;source=images&amp;cd=&amp;cad=rja&amp;docid=x-dwARtSQH3tyM&amp;tbnid=CRvBRd3fM9knWM:&amp;ved=0CAUQjRw&amp;url=http://www.virtualbedandbreakfastireland.com/&amp;ei=XVuCUtWqGsq57AaItIHIBg&amp;bvm=bv.56146854,d.ZGU&amp;psig=AFQjCNE55mTOzOyu7MTB6z9Sqw1VbFzsOg&amp;ust=1384361166850943" TargetMode="External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6.jpeg"/><Relationship Id="rId5" Type="http://schemas.openxmlformats.org/officeDocument/2006/relationships/image" Target="../media/image2.png"/><Relationship Id="rId10" Type="http://schemas.openxmlformats.org/officeDocument/2006/relationships/image" Target="../media/image35.jpeg"/><Relationship Id="rId4" Type="http://schemas.openxmlformats.org/officeDocument/2006/relationships/image" Target="../media/image25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EA4E-A52A-43BD-A7DB-552FA7D85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67" y="3723290"/>
            <a:ext cx="6887505" cy="2732265"/>
          </a:xfrm>
        </p:spPr>
        <p:txBody>
          <a:bodyPr>
            <a:normAutofit/>
          </a:bodyPr>
          <a:lstStyle/>
          <a:p>
            <a:r>
              <a:rPr lang="en-GB" sz="5400" dirty="0"/>
              <a:t>Ireland West Airport</a:t>
            </a:r>
            <a:br>
              <a:rPr lang="en-GB" sz="5400" dirty="0"/>
            </a:br>
            <a:r>
              <a:rPr lang="en-GB" sz="30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7997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224177-2C72-49A9-99A9-6F0542EF361E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93935BB-3F90-41CC-AE39-6FC3274E3090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A401C5-221F-49C1-A8D3-524187C649FF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809AAD9-A925-41E2-A2A0-B93F5DED72E7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9DDE4E6-DD2E-4764-A855-49130D8384F9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91319F-4D5D-4314-AAC0-539DEBAB7F61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A07591-C3EB-4F23-AEF5-17C2E940D20C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F6B421-FC77-4A3E-AAC5-62FEF9BE6600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567E4B-8F6E-4E48-97FE-D7BD5E16349F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D47FD88-3900-4237-A5F2-C1F3731D2703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60AEFB-E64A-4203-886A-1D4D28997332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A0945E-B2D4-4459-8418-0D9996B00860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56AB738-4191-417D-8A3A-8D586F89C15A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942B4D-04F2-462E-B785-D97422146E86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8EAC8B7-54B6-4C90-A8FA-E21C668B5EF6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F87EC7-BB45-45CB-B6CE-D100B8BD9C6C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6C6C0A-AC94-4BC3-9304-83BFD4B3F713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13398E-84DD-4527-A5B9-6A1B2FF8F8C8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A6B138-DB49-4049-90C1-A8743650C53E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9FD4263-97DC-40D4-9AEB-5C07179AE1E1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7826AE-11AE-4498-9293-F4870C403E90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44F955E-5E43-4647-BAA8-19EE02435A7F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C3224D-94B6-4C81-8F4A-E32D6087A858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F1F5F0E-9F6F-453A-9B46-F34EA1FB334C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" name="Picture 2" descr="A picture containing sky, plane, outdoor, ground&#10;&#10;Description automatically generated">
            <a:extLst>
              <a:ext uri="{FF2B5EF4-FFF2-40B4-BE49-F238E27FC236}">
                <a16:creationId xmlns:a16="http://schemas.microsoft.com/office/drawing/2014/main" id="{E91429A5-6D93-E8CE-1507-E3C983809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4" y="7678"/>
            <a:ext cx="475067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2A3459-E43A-4FF6-ACBA-1BD43C644D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10" y="4531192"/>
            <a:ext cx="3275718" cy="2330260"/>
          </a:xfrm>
          <a:prstGeom prst="rect">
            <a:avLst/>
          </a:prstGeom>
        </p:spPr>
      </p:pic>
      <p:pic>
        <p:nvPicPr>
          <p:cNvPr id="53" name="Picture 52" descr="Text&#10;&#10;Description automatically generated with medium confidence">
            <a:extLst>
              <a:ext uri="{FF2B5EF4-FFF2-40B4-BE49-F238E27FC236}">
                <a16:creationId xmlns:a16="http://schemas.microsoft.com/office/drawing/2014/main" id="{ECDC4770-8337-46F4-8A2F-B2F143077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0" y="6112616"/>
            <a:ext cx="1826237" cy="87664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102" y="24637"/>
            <a:ext cx="3416939" cy="6854046"/>
          </a:xfrm>
          <a:prstGeom prst="rect">
            <a:avLst/>
          </a:prstGeom>
        </p:spPr>
      </p:pic>
      <p:sp>
        <p:nvSpPr>
          <p:cNvPr id="43" name="Title 2">
            <a:extLst>
              <a:ext uri="{FF2B5EF4-FFF2-40B4-BE49-F238E27FC236}">
                <a16:creationId xmlns:a16="http://schemas.microsoft.com/office/drawing/2014/main" id="{9347BA90-9D17-C703-3DEE-CD7F797D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"/>
            <a:ext cx="9892862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Deliverables for the region over the next 5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29587D-58CC-B6D6-BEA8-2A10594ECBF0}"/>
              </a:ext>
            </a:extLst>
          </p:cNvPr>
          <p:cNvSpPr/>
          <p:nvPr/>
        </p:nvSpPr>
        <p:spPr>
          <a:xfrm>
            <a:off x="1227293" y="1613179"/>
            <a:ext cx="3248752" cy="2193758"/>
          </a:xfrm>
          <a:prstGeom prst="rect">
            <a:avLst/>
          </a:prstGeom>
          <a:solidFill>
            <a:srgbClr val="A5C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B43FB-AC23-A073-25DA-CB2E6C064C27}"/>
              </a:ext>
            </a:extLst>
          </p:cNvPr>
          <p:cNvSpPr txBox="1"/>
          <p:nvPr/>
        </p:nvSpPr>
        <p:spPr>
          <a:xfrm>
            <a:off x="5145087" y="2150482"/>
            <a:ext cx="228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Doubling of tourism revenues</a:t>
            </a:r>
          </a:p>
          <a:p>
            <a:pPr algn="ctr">
              <a:lnSpc>
                <a:spcPct val="80000"/>
              </a:lnSpc>
              <a:defRPr/>
            </a:pPr>
            <a:endParaRPr lang="en-IE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Increase in tourism revenues by visitors through Ireland West </a:t>
            </a:r>
            <a:r>
              <a:rPr lang="en-IE" altLang="en-US" sz="1400">
                <a:solidFill>
                  <a:schemeClr val="bg1"/>
                </a:solidFill>
                <a:latin typeface="Source Sans Pro" panose="020B0503030403020204" pitchFamily="34" charset="0"/>
              </a:rPr>
              <a:t>to €400m </a:t>
            </a:r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by 2024</a:t>
            </a:r>
            <a:endParaRPr lang="en-US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64E41-F0D2-1F59-0BF9-964739B7CD49}"/>
              </a:ext>
            </a:extLst>
          </p:cNvPr>
          <p:cNvSpPr txBox="1"/>
          <p:nvPr/>
        </p:nvSpPr>
        <p:spPr>
          <a:xfrm>
            <a:off x="3826668" y="4394421"/>
            <a:ext cx="22209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Major increase in bed nights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  <a:p>
            <a:pPr algn="ctr"/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Double the number of bed nights in the region annually by 2024</a:t>
            </a:r>
            <a:endParaRPr lang="en-US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61AF3-B0C8-2C5C-CCC4-6ED5512A2105}"/>
              </a:ext>
            </a:extLst>
          </p:cNvPr>
          <p:cNvSpPr txBox="1"/>
          <p:nvPr/>
        </p:nvSpPr>
        <p:spPr>
          <a:xfrm>
            <a:off x="1214673" y="1791432"/>
            <a:ext cx="3248751" cy="185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Doubling of overseas visitors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IE" altLang="en-US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400,000 overseas visitors annually through Ireland West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4D661-9B42-9F51-B6AD-2AF976AD6440}"/>
              </a:ext>
            </a:extLst>
          </p:cNvPr>
          <p:cNvSpPr txBox="1"/>
          <p:nvPr/>
        </p:nvSpPr>
        <p:spPr>
          <a:xfrm>
            <a:off x="5297487" y="2302882"/>
            <a:ext cx="228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Doubling of tourism revenues</a:t>
            </a:r>
          </a:p>
          <a:p>
            <a:pPr algn="ctr">
              <a:lnSpc>
                <a:spcPct val="80000"/>
              </a:lnSpc>
              <a:defRPr/>
            </a:pPr>
            <a:endParaRPr lang="en-IE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Increase in tourism revenues by visitors through Ireland West </a:t>
            </a:r>
            <a:r>
              <a:rPr lang="en-IE" altLang="en-US" sz="1400">
                <a:solidFill>
                  <a:schemeClr val="bg1"/>
                </a:solidFill>
                <a:latin typeface="Source Sans Pro" panose="020B0503030403020204" pitchFamily="34" charset="0"/>
              </a:rPr>
              <a:t>to €400m </a:t>
            </a:r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by 2024</a:t>
            </a:r>
            <a:endParaRPr lang="en-US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EB8883-82F4-657C-4618-D3FDCFFB8B6E}"/>
              </a:ext>
            </a:extLst>
          </p:cNvPr>
          <p:cNvSpPr txBox="1"/>
          <p:nvPr/>
        </p:nvSpPr>
        <p:spPr>
          <a:xfrm>
            <a:off x="3979068" y="4546821"/>
            <a:ext cx="22209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Major increase in bed nights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  <a:p>
            <a:pPr algn="ctr"/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Double the number of bed nights in the region annually by 2024</a:t>
            </a:r>
            <a:endParaRPr lang="en-US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8227F-2F6D-7F12-377E-3BA2E667BF92}"/>
              </a:ext>
            </a:extLst>
          </p:cNvPr>
          <p:cNvSpPr/>
          <p:nvPr/>
        </p:nvSpPr>
        <p:spPr>
          <a:xfrm>
            <a:off x="4956164" y="1613179"/>
            <a:ext cx="3191312" cy="2197108"/>
          </a:xfrm>
          <a:prstGeom prst="rect">
            <a:avLst/>
          </a:prstGeom>
          <a:solidFill>
            <a:srgbClr val="A5C9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7C6FC8-47F1-9B60-62F0-9E06DC93776F}"/>
              </a:ext>
            </a:extLst>
          </p:cNvPr>
          <p:cNvSpPr/>
          <p:nvPr/>
        </p:nvSpPr>
        <p:spPr>
          <a:xfrm>
            <a:off x="2533977" y="4097656"/>
            <a:ext cx="4679017" cy="2383357"/>
          </a:xfrm>
          <a:prstGeom prst="rect">
            <a:avLst/>
          </a:prstGeom>
          <a:solidFill>
            <a:srgbClr val="31A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BAFB3-9E49-1735-2813-3E99D33ED5FC}"/>
              </a:ext>
            </a:extLst>
          </p:cNvPr>
          <p:cNvSpPr txBox="1"/>
          <p:nvPr/>
        </p:nvSpPr>
        <p:spPr>
          <a:xfrm>
            <a:off x="4692177" y="1757378"/>
            <a:ext cx="3791210" cy="180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Doubling of tourism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revenues</a:t>
            </a:r>
          </a:p>
          <a:p>
            <a:pPr algn="ctr">
              <a:lnSpc>
                <a:spcPct val="80000"/>
              </a:lnSpc>
              <a:defRPr/>
            </a:pPr>
            <a:endParaRPr lang="en-IE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IE" altLang="en-US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Increase in tourism revenues </a:t>
            </a:r>
          </a:p>
          <a:p>
            <a:pPr algn="ctr">
              <a:lnSpc>
                <a:spcPct val="80000"/>
              </a:lnSpc>
              <a:defRPr/>
            </a:pPr>
            <a:r>
              <a:rPr lang="en-IE" altLang="en-US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by visitors through Ireland </a:t>
            </a:r>
          </a:p>
          <a:p>
            <a:pPr algn="ctr">
              <a:lnSpc>
                <a:spcPct val="80000"/>
              </a:lnSpc>
              <a:defRPr/>
            </a:pPr>
            <a:r>
              <a:rPr lang="en-IE" altLang="en-US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West to €400m</a:t>
            </a:r>
            <a:endParaRPr lang="en-US" altLang="en-US" sz="2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Left-Right-Up Arrow 5">
            <a:extLst>
              <a:ext uri="{FF2B5EF4-FFF2-40B4-BE49-F238E27FC236}">
                <a16:creationId xmlns:a16="http://schemas.microsoft.com/office/drawing/2014/main" id="{1DA31176-2256-4348-2BC5-88603B62CA0F}"/>
              </a:ext>
            </a:extLst>
          </p:cNvPr>
          <p:cNvSpPr/>
          <p:nvPr/>
        </p:nvSpPr>
        <p:spPr>
          <a:xfrm rot="10800000">
            <a:off x="4194770" y="3166919"/>
            <a:ext cx="962892" cy="1122353"/>
          </a:xfrm>
          <a:prstGeom prst="leftRightUpArrow">
            <a:avLst/>
          </a:prstGeom>
          <a:solidFill>
            <a:srgbClr val="7E7D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344F6-4C4E-0DF8-92EA-50950D6C4143}"/>
              </a:ext>
            </a:extLst>
          </p:cNvPr>
          <p:cNvSpPr txBox="1"/>
          <p:nvPr/>
        </p:nvSpPr>
        <p:spPr>
          <a:xfrm>
            <a:off x="2631856" y="4474186"/>
            <a:ext cx="44606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Source Sans Pro Black" panose="020B0803030403020204" pitchFamily="34" charset="0"/>
                <a:cs typeface="Trebuchet MS"/>
              </a:rPr>
              <a:t>Major increase in bed nights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  <a:p>
            <a:pPr algn="ctr"/>
            <a:r>
              <a:rPr lang="en-IE" altLang="en-US" sz="2000" dirty="0">
                <a:solidFill>
                  <a:schemeClr val="bg1"/>
                </a:solidFill>
                <a:latin typeface="Source Sans Pro" panose="020B0503030403020204" pitchFamily="34" charset="0"/>
              </a:rPr>
              <a:t>Double the number of bed nights in the region annually </a:t>
            </a:r>
            <a:endParaRPr lang="en-US" sz="2000" dirty="0">
              <a:solidFill>
                <a:schemeClr val="bg1"/>
              </a:solidFill>
              <a:latin typeface="Source Sans Pro Black" panose="020B0803030403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688927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224177-2C72-49A9-99A9-6F0542EF361E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93935BB-3F90-41CC-AE39-6FC3274E3090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A401C5-221F-49C1-A8D3-524187C649FF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809AAD9-A925-41E2-A2A0-B93F5DED72E7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9DDE4E6-DD2E-4764-A855-49130D8384F9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91319F-4D5D-4314-AAC0-539DEBAB7F61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A07591-C3EB-4F23-AEF5-17C2E940D20C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F6B421-FC77-4A3E-AAC5-62FEF9BE6600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567E4B-8F6E-4E48-97FE-D7BD5E16349F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D47FD88-3900-4237-A5F2-C1F3731D2703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60AEFB-E64A-4203-886A-1D4D28997332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A0945E-B2D4-4459-8418-0D9996B00860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56AB738-4191-417D-8A3A-8D586F89C15A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942B4D-04F2-462E-B785-D97422146E86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8EAC8B7-54B6-4C90-A8FA-E21C668B5EF6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F87EC7-BB45-45CB-B6CE-D100B8BD9C6C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6C6C0A-AC94-4BC3-9304-83BFD4B3F713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13398E-84DD-4527-A5B9-6A1B2FF8F8C8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A6B138-DB49-4049-90C1-A8743650C53E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9FD4263-97DC-40D4-9AEB-5C07179AE1E1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7826AE-11AE-4498-9293-F4870C403E90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44F955E-5E43-4647-BAA8-19EE02435A7F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C3224D-94B6-4C81-8F4A-E32D6087A858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F1F5F0E-9F6F-453A-9B46-F34EA1FB334C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" name="Picture 2" descr="A picture containing sky, plane, outdoor, ground&#10;&#10;Description automatically generated">
            <a:extLst>
              <a:ext uri="{FF2B5EF4-FFF2-40B4-BE49-F238E27FC236}">
                <a16:creationId xmlns:a16="http://schemas.microsoft.com/office/drawing/2014/main" id="{E91429A5-6D93-E8CE-1507-E3C983809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4" y="7678"/>
            <a:ext cx="475067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2A3459-E43A-4FF6-ACBA-1BD43C644D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10" y="4531192"/>
            <a:ext cx="3275718" cy="2330260"/>
          </a:xfrm>
          <a:prstGeom prst="rect">
            <a:avLst/>
          </a:prstGeom>
        </p:spPr>
      </p:pic>
      <p:pic>
        <p:nvPicPr>
          <p:cNvPr id="53" name="Picture 52" descr="Text&#10;&#10;Description automatically generated with medium confidence">
            <a:extLst>
              <a:ext uri="{FF2B5EF4-FFF2-40B4-BE49-F238E27FC236}">
                <a16:creationId xmlns:a16="http://schemas.microsoft.com/office/drawing/2014/main" id="{ECDC4770-8337-46F4-8A2F-B2F143077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0" y="6112616"/>
            <a:ext cx="1826237" cy="87664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102" y="24637"/>
            <a:ext cx="4528194" cy="685404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EE38DBC-B3B6-58EF-415D-1C5397691AD8}"/>
              </a:ext>
            </a:extLst>
          </p:cNvPr>
          <p:cNvSpPr txBox="1"/>
          <p:nvPr/>
        </p:nvSpPr>
        <p:spPr>
          <a:xfrm>
            <a:off x="785650" y="942958"/>
            <a:ext cx="999796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Forecasting record year in 2023 of 825,000 passengers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Summer 2023 will see seat capacity restored to 100% of pre covid levels as forecasts are for a stronger than expected recovery 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Airport also working to attract new airlines and international routes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Significant investment in developing the facility at the airport from an infrastructural perspective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The airport is now looking at how we can further enhance the service offering through the use of digital technologies</a:t>
            </a: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  <a:p>
            <a:pPr fontAlgn="auto"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9347BA90-9D17-C703-3DEE-CD7F797D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217270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224177-2C72-49A9-99A9-6F0542EF361E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93935BB-3F90-41CC-AE39-6FC3274E3090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A401C5-221F-49C1-A8D3-524187C649FF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809AAD9-A925-41E2-A2A0-B93F5DED72E7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9DDE4E6-DD2E-4764-A855-49130D8384F9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91319F-4D5D-4314-AAC0-539DEBAB7F61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A07591-C3EB-4F23-AEF5-17C2E940D20C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F6B421-FC77-4A3E-AAC5-62FEF9BE6600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567E4B-8F6E-4E48-97FE-D7BD5E16349F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D47FD88-3900-4237-A5F2-C1F3731D2703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60AEFB-E64A-4203-886A-1D4D28997332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A0945E-B2D4-4459-8418-0D9996B00860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56AB738-4191-417D-8A3A-8D586F89C15A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942B4D-04F2-462E-B785-D97422146E86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8EAC8B7-54B6-4C90-A8FA-E21C668B5EF6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F87EC7-BB45-45CB-B6CE-D100B8BD9C6C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6C6C0A-AC94-4BC3-9304-83BFD4B3F713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13398E-84DD-4527-A5B9-6A1B2FF8F8C8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A6B138-DB49-4049-90C1-A8743650C53E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9FD4263-97DC-40D4-9AEB-5C07179AE1E1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7826AE-11AE-4498-9293-F4870C403E90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44F955E-5E43-4647-BAA8-19EE02435A7F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C3224D-94B6-4C81-8F4A-E32D6087A858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F1F5F0E-9F6F-453A-9B46-F34EA1FB334C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" name="Picture 2" descr="A picture containing sky, plane, outdoor, ground&#10;&#10;Description automatically generated">
            <a:extLst>
              <a:ext uri="{FF2B5EF4-FFF2-40B4-BE49-F238E27FC236}">
                <a16:creationId xmlns:a16="http://schemas.microsoft.com/office/drawing/2014/main" id="{E91429A5-6D93-E8CE-1507-E3C983809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4" y="7678"/>
            <a:ext cx="475067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2A3459-E43A-4FF6-ACBA-1BD43C644D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10" y="4531192"/>
            <a:ext cx="3275718" cy="2330260"/>
          </a:xfrm>
          <a:prstGeom prst="rect">
            <a:avLst/>
          </a:prstGeom>
        </p:spPr>
      </p:pic>
      <p:pic>
        <p:nvPicPr>
          <p:cNvPr id="53" name="Picture 52" descr="Text&#10;&#10;Description automatically generated with medium confidence">
            <a:extLst>
              <a:ext uri="{FF2B5EF4-FFF2-40B4-BE49-F238E27FC236}">
                <a16:creationId xmlns:a16="http://schemas.microsoft.com/office/drawing/2014/main" id="{ECDC4770-8337-46F4-8A2F-B2F143077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0" y="6112616"/>
            <a:ext cx="1826237" cy="87664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102" y="14127"/>
            <a:ext cx="4528194" cy="685404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EE38DBC-B3B6-58EF-415D-1C5397691AD8}"/>
              </a:ext>
            </a:extLst>
          </p:cNvPr>
          <p:cNvSpPr txBox="1"/>
          <p:nvPr/>
        </p:nvSpPr>
        <p:spPr>
          <a:xfrm>
            <a:off x="785650" y="942958"/>
            <a:ext cx="9369912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100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r>
              <a:rPr lang="en-US" sz="2100" b="1" u="sng" spc="-20" dirty="0">
                <a:solidFill>
                  <a:srgbClr val="7E7D7E"/>
                </a:solidFill>
              </a:rPr>
              <a:t>Queue Monitoring Technology</a:t>
            </a: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100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r>
              <a:rPr lang="en-US" sz="2100" spc="-20" dirty="0">
                <a:solidFill>
                  <a:srgbClr val="7E7D7E"/>
                </a:solidFill>
              </a:rPr>
              <a:t>1) The airport wishes to introduce new queue monitoring technology which will assist the airport in managing traffic flow through the airport. Key metrics of a new system will be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AutoNum type="alphaLcParenBoth"/>
              <a:defRPr/>
            </a:pPr>
            <a:r>
              <a:rPr lang="en-US" sz="2100" spc="-20" dirty="0">
                <a:solidFill>
                  <a:srgbClr val="7E7D7E"/>
                </a:solidFill>
              </a:rPr>
              <a:t>Time spent at check in desk to departures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AutoNum type="alphaLcParenBoth"/>
              <a:defRPr/>
            </a:pPr>
            <a:r>
              <a:rPr lang="en-US" sz="2100" spc="-20" dirty="0">
                <a:solidFill>
                  <a:srgbClr val="7E7D7E"/>
                </a:solidFill>
              </a:rPr>
              <a:t>Time spent queuing at security screening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AutoNum type="alphaLcParenBoth"/>
              <a:defRPr/>
            </a:pPr>
            <a:r>
              <a:rPr lang="en-US" sz="2100" spc="-20" dirty="0">
                <a:solidFill>
                  <a:srgbClr val="7E7D7E"/>
                </a:solidFill>
              </a:rPr>
              <a:t>Time spent queuing at the Development Fee Payment Point area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AutoNum type="alphaLcParenBoth"/>
              <a:defRPr/>
            </a:pPr>
            <a:r>
              <a:rPr lang="en-US" sz="2100" spc="-20" dirty="0">
                <a:solidFill>
                  <a:srgbClr val="7E7D7E"/>
                </a:solidFill>
              </a:rPr>
              <a:t>Volume of people queuing at each point at any given time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AutoNum type="alphaLcParenBoth"/>
              <a:defRPr/>
            </a:pPr>
            <a:r>
              <a:rPr lang="en-US" sz="2100" spc="-20" dirty="0">
                <a:solidFill>
                  <a:srgbClr val="7E7D7E"/>
                </a:solidFill>
              </a:rPr>
              <a:t>Live queue times to keep passengers informed of expected time to get through security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AutoNum type="alphaLcParenBoth"/>
              <a:defRPr/>
            </a:pPr>
            <a:r>
              <a:rPr lang="en-US" sz="2100" spc="-20" dirty="0">
                <a:solidFill>
                  <a:srgbClr val="7E7D7E"/>
                </a:solidFill>
              </a:rPr>
              <a:t>Real time statistics identifying pinch points and peak queue times to assist staff allocation resourcing</a:t>
            </a: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  <a:p>
            <a:pPr fontAlgn="auto"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9347BA90-9D17-C703-3DEE-CD7F797D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Innovation Exchange Challenge</a:t>
            </a:r>
          </a:p>
        </p:txBody>
      </p:sp>
    </p:spTree>
    <p:extLst>
      <p:ext uri="{BB962C8B-B14F-4D97-AF65-F5344CB8AC3E}">
        <p14:creationId xmlns:p14="http://schemas.microsoft.com/office/powerpoint/2010/main" val="13947639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224177-2C72-49A9-99A9-6F0542EF361E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93935BB-3F90-41CC-AE39-6FC3274E3090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CA401C5-221F-49C1-A8D3-524187C649FF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809AAD9-A925-41E2-A2A0-B93F5DED72E7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9DDE4E6-DD2E-4764-A855-49130D8384F9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91319F-4D5D-4314-AAC0-539DEBAB7F61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A07591-C3EB-4F23-AEF5-17C2E940D20C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F6B421-FC77-4A3E-AAC5-62FEF9BE6600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567E4B-8F6E-4E48-97FE-D7BD5E16349F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D47FD88-3900-4237-A5F2-C1F3731D2703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60AEFB-E64A-4203-886A-1D4D28997332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A0945E-B2D4-4459-8418-0D9996B00860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56AB738-4191-417D-8A3A-8D586F89C15A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1942B4D-04F2-462E-B785-D97422146E86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8EAC8B7-54B6-4C90-A8FA-E21C668B5EF6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0F87EC7-BB45-45CB-B6CE-D100B8BD9C6C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E6C6C0A-AC94-4BC3-9304-83BFD4B3F713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713398E-84DD-4527-A5B9-6A1B2FF8F8C8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A6B138-DB49-4049-90C1-A8743650C53E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9FD4263-97DC-40D4-9AEB-5C07179AE1E1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77826AE-11AE-4498-9293-F4870C403E90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44F955E-5E43-4647-BAA8-19EE02435A7F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CC3224D-94B6-4C81-8F4A-E32D6087A858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F1F5F0E-9F6F-453A-9B46-F34EA1FB334C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" name="Picture 2" descr="A picture containing sky, plane, outdoor, ground&#10;&#10;Description automatically generated">
            <a:extLst>
              <a:ext uri="{FF2B5EF4-FFF2-40B4-BE49-F238E27FC236}">
                <a16:creationId xmlns:a16="http://schemas.microsoft.com/office/drawing/2014/main" id="{E91429A5-6D93-E8CE-1507-E3C983809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4" y="7678"/>
            <a:ext cx="4750676" cy="685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2A3459-E43A-4FF6-ACBA-1BD43C644D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10" y="4531192"/>
            <a:ext cx="3275718" cy="2330260"/>
          </a:xfrm>
          <a:prstGeom prst="rect">
            <a:avLst/>
          </a:prstGeom>
        </p:spPr>
      </p:pic>
      <p:pic>
        <p:nvPicPr>
          <p:cNvPr id="53" name="Picture 52" descr="Text&#10;&#10;Description automatically generated with medium confidence">
            <a:extLst>
              <a:ext uri="{FF2B5EF4-FFF2-40B4-BE49-F238E27FC236}">
                <a16:creationId xmlns:a16="http://schemas.microsoft.com/office/drawing/2014/main" id="{ECDC4770-8337-46F4-8A2F-B2F1430771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0" y="6112616"/>
            <a:ext cx="1826237" cy="87664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102" y="24637"/>
            <a:ext cx="5343732" cy="685404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EE38DBC-B3B6-58EF-415D-1C5397691AD8}"/>
              </a:ext>
            </a:extLst>
          </p:cNvPr>
          <p:cNvSpPr txBox="1"/>
          <p:nvPr/>
        </p:nvSpPr>
        <p:spPr>
          <a:xfrm>
            <a:off x="785650" y="942958"/>
            <a:ext cx="9997966" cy="679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100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r>
              <a:rPr lang="en-US" sz="2100" b="1" u="sng" spc="-20" dirty="0">
                <a:solidFill>
                  <a:srgbClr val="7E7D7E"/>
                </a:solidFill>
              </a:rPr>
              <a:t>Loyalty </a:t>
            </a:r>
            <a:r>
              <a:rPr lang="en-US" sz="2100" b="1" u="sng" spc="-20" dirty="0" err="1">
                <a:solidFill>
                  <a:srgbClr val="7E7D7E"/>
                </a:solidFill>
              </a:rPr>
              <a:t>Programme</a:t>
            </a:r>
            <a:endParaRPr lang="en-US" sz="2100" b="1" u="sng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800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r>
              <a:rPr lang="en-US" sz="2400" spc="-20" dirty="0">
                <a:solidFill>
                  <a:srgbClr val="7E7D7E"/>
                </a:solidFill>
              </a:rPr>
              <a:t>The airport wishes to introduce a new loyalty </a:t>
            </a:r>
            <a:r>
              <a:rPr lang="en-US" sz="2400" spc="-20" dirty="0" err="1">
                <a:solidFill>
                  <a:srgbClr val="7E7D7E"/>
                </a:solidFill>
              </a:rPr>
              <a:t>programme</a:t>
            </a:r>
            <a:r>
              <a:rPr lang="en-US" sz="2400" spc="-20" dirty="0">
                <a:solidFill>
                  <a:srgbClr val="7E7D7E"/>
                </a:solidFill>
              </a:rPr>
              <a:t> to help create more loyal customers, improve customer retention, and grow a community of satisfied customers.</a:t>
            </a: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800" spc="-20" dirty="0">
              <a:solidFill>
                <a:srgbClr val="7E7D7E"/>
              </a:solidFill>
            </a:endParaRP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Font typeface="+mj-lt"/>
              <a:buAutoNum type="arabicPeriod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The airport has installed a new Retail Point of sale till system throughout all the commercial outlets at the airport. 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Font typeface="+mj-lt"/>
              <a:buAutoNum type="arabicPeriod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We wish to integrate a new loyalty </a:t>
            </a:r>
            <a:r>
              <a:rPr lang="en-US" sz="2400" spc="-20" dirty="0" err="1">
                <a:solidFill>
                  <a:srgbClr val="7E7D7E"/>
                </a:solidFill>
              </a:rPr>
              <a:t>programme</a:t>
            </a:r>
            <a:r>
              <a:rPr lang="en-US" sz="2400" spc="-20" dirty="0">
                <a:solidFill>
                  <a:srgbClr val="7E7D7E"/>
                </a:solidFill>
              </a:rPr>
              <a:t> which rewards frequent customers in our catering and retail outlets</a:t>
            </a:r>
          </a:p>
          <a:p>
            <a:pPr marL="457200" indent="-457200">
              <a:spcBef>
                <a:spcPts val="200"/>
              </a:spcBef>
              <a:spcAft>
                <a:spcPts val="500"/>
              </a:spcAft>
              <a:buFont typeface="+mj-lt"/>
              <a:buAutoNum type="arabicPeriod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Furthermore, the airport has its own online parking platform which now accounts for over 40% of all car park bookings – the airport would like to </a:t>
            </a:r>
            <a:r>
              <a:rPr lang="en-US" sz="2400" spc="-20" dirty="0" err="1">
                <a:solidFill>
                  <a:srgbClr val="7E7D7E"/>
                </a:solidFill>
              </a:rPr>
              <a:t>utilise</a:t>
            </a:r>
            <a:r>
              <a:rPr lang="en-US" sz="2400" spc="-20" dirty="0">
                <a:solidFill>
                  <a:srgbClr val="7E7D7E"/>
                </a:solidFill>
              </a:rPr>
              <a:t> this and integrate it with a </a:t>
            </a:r>
            <a:r>
              <a:rPr lang="en-US" sz="2400" spc="-20" dirty="0" err="1">
                <a:solidFill>
                  <a:srgbClr val="7E7D7E"/>
                </a:solidFill>
              </a:rPr>
              <a:t>a</a:t>
            </a:r>
            <a:r>
              <a:rPr lang="en-US" sz="2400" spc="-20" dirty="0">
                <a:solidFill>
                  <a:srgbClr val="7E7D7E"/>
                </a:solidFill>
              </a:rPr>
              <a:t> new loyalty </a:t>
            </a:r>
            <a:r>
              <a:rPr lang="en-US" sz="2400" spc="-20" dirty="0" err="1">
                <a:solidFill>
                  <a:srgbClr val="7E7D7E"/>
                </a:solidFill>
              </a:rPr>
              <a:t>programme</a:t>
            </a:r>
            <a:r>
              <a:rPr lang="en-US" sz="2400" spc="-20" dirty="0">
                <a:solidFill>
                  <a:srgbClr val="7E7D7E"/>
                </a:solidFill>
              </a:rPr>
              <a:t> that again rewards repeat customers of the airport </a:t>
            </a: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  <a:p>
            <a:pPr fontAlgn="auto"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9347BA90-9D17-C703-3DEE-CD7F797D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Innovation Exchange Challenge</a:t>
            </a:r>
          </a:p>
        </p:txBody>
      </p:sp>
    </p:spTree>
    <p:extLst>
      <p:ext uri="{BB962C8B-B14F-4D97-AF65-F5344CB8AC3E}">
        <p14:creationId xmlns:p14="http://schemas.microsoft.com/office/powerpoint/2010/main" val="33550279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AAA40F-322A-52A2-2A9E-3A0C3C3FF877}"/>
              </a:ext>
            </a:extLst>
          </p:cNvPr>
          <p:cNvSpPr txBox="1">
            <a:spLocks/>
          </p:cNvSpPr>
          <p:nvPr/>
        </p:nvSpPr>
        <p:spPr>
          <a:xfrm>
            <a:off x="490084" y="4346899"/>
            <a:ext cx="5816626" cy="63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pc="1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6BBA584-40FB-9ECA-9513-CB3CD551AC7F}"/>
              </a:ext>
            </a:extLst>
          </p:cNvPr>
          <p:cNvSpPr txBox="1">
            <a:spLocks/>
          </p:cNvSpPr>
          <p:nvPr/>
        </p:nvSpPr>
        <p:spPr>
          <a:xfrm>
            <a:off x="490084" y="4976707"/>
            <a:ext cx="6455428" cy="237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spc="1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Donal Healy</a:t>
            </a:r>
          </a:p>
          <a:p>
            <a:pPr marL="0" indent="0">
              <a:buNone/>
            </a:pPr>
            <a:r>
              <a:rPr lang="en-US" sz="1400" spc="1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Head of Marketing &amp; Communications</a:t>
            </a:r>
          </a:p>
          <a:p>
            <a:pPr marL="0" indent="0">
              <a:buNone/>
            </a:pPr>
            <a:endParaRPr lang="en-US" sz="1000" spc="100" dirty="0">
              <a:solidFill>
                <a:schemeClr val="bg1"/>
              </a:solidFill>
              <a:latin typeface="Source Sans Pro" panose="020B0503030403020204" pitchFamily="34" charset="0"/>
              <a:cs typeface="Trebuchet MS"/>
            </a:endParaRPr>
          </a:p>
          <a:p>
            <a:pPr marL="0" indent="0">
              <a:buNone/>
            </a:pPr>
            <a:r>
              <a:rPr lang="en-US" sz="1200" spc="1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Ireland West Airport</a:t>
            </a:r>
          </a:p>
          <a:p>
            <a:pPr marL="0" indent="0">
              <a:buNone/>
            </a:pPr>
            <a:r>
              <a:rPr lang="en-US" sz="1200" spc="1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T: +353 94 936 8108</a:t>
            </a:r>
          </a:p>
          <a:p>
            <a:pPr marL="0" indent="0">
              <a:buNone/>
            </a:pPr>
            <a:r>
              <a:rPr lang="en-US" sz="1200" spc="1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E: donalhealy@irelandwestairport.com</a:t>
            </a:r>
          </a:p>
        </p:txBody>
      </p:sp>
    </p:spTree>
    <p:extLst>
      <p:ext uri="{BB962C8B-B14F-4D97-AF65-F5344CB8AC3E}">
        <p14:creationId xmlns:p14="http://schemas.microsoft.com/office/powerpoint/2010/main" val="407118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5BFC9BC6-7DB3-6749-4E17-9FA3F615D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91" y="21300"/>
            <a:ext cx="4391609" cy="68424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B674FD-F9FB-4795-8D97-FB24C8AE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Ireland’s 4</a:t>
            </a:r>
            <a:r>
              <a:rPr lang="en-GB" sz="3600" b="1" baseline="30000" dirty="0">
                <a:solidFill>
                  <a:srgbClr val="7E7D7E"/>
                </a:solidFill>
              </a:rPr>
              <a:t>th</a:t>
            </a:r>
            <a:r>
              <a:rPr lang="en-GB" sz="3600" b="1" dirty="0">
                <a:solidFill>
                  <a:srgbClr val="7E7D7E"/>
                </a:solidFill>
              </a:rPr>
              <a:t> Largest Airport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8" y="851950"/>
            <a:ext cx="873943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6990">
              <a:lnSpc>
                <a:spcPct val="115000"/>
              </a:lnSpc>
              <a:spcAft>
                <a:spcPts val="1000"/>
              </a:spcAft>
              <a:tabLst>
                <a:tab pos="4410710" algn="l"/>
                <a:tab pos="457200" algn="l"/>
              </a:tabLst>
            </a:pPr>
            <a:r>
              <a:rPr lang="en-US" sz="1400" dirty="0">
                <a:ea typeface="Batang"/>
                <a:cs typeface="Times New Roman" panose="02020603050405020304" pitchFamily="18" charset="0"/>
              </a:rPr>
              <a:t>Catchment region of 1.1m people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A6DCF07-9407-48AB-9638-9528A62388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4520062"/>
            <a:ext cx="3295650" cy="233026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882BE3-D366-4842-9A27-1FC56E71FA41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882D3F38-334F-41A0-96A4-73701D212930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078E740-933D-4B36-BA5C-A32E91C380A7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F902A80-0F9B-4F7C-8428-BE242870DF04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C2B682-045E-4B52-B3DA-E32A6AB732CB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AF2312-1118-4D42-B9F9-DC53A741A8BB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9A1C809-4096-4CC8-9205-A7173C46FB22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F115561-423C-4734-8067-1AB1203FD186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BA4636D-291D-47C3-8939-E3A3C467C16C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87AB492-E2AC-4FF1-93FA-3B2C887A75C1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6A728E7-9DB3-424B-91FD-9FAAC71A7344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ED13B94-FB49-47FE-8216-1E0EF84721C1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B127C66-C1DF-4035-8F57-1B43F3189757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F6D9F02-1F59-48E4-8574-9E2E1242EC85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43C9CD-4AE7-4B6E-A347-5AF625B15EF0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C7A3C69-B91B-44BE-A08F-784FA88257A3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DDF7E31-96D3-4812-A41B-14D745AAC3E2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BE369B4-3E57-4109-A21D-CB22BDCD1117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C890E94-778C-41B8-9A6A-945908D56723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E7A30A6-6D29-4737-A741-D2B056F8A059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EAF57B2-98C2-4C5F-B5BE-67C35AB4A28C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A84A2B5-DE02-48BD-9706-020B611C6C31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1FE904C-B018-4A1A-AAA0-96AB227F3E85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2526E94-627E-47D3-8346-8AAF73780302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5" name="Picture 34" descr="Text&#10;&#10;Description automatically generated with medium confidence">
            <a:extLst>
              <a:ext uri="{FF2B5EF4-FFF2-40B4-BE49-F238E27FC236}">
                <a16:creationId xmlns:a16="http://schemas.microsoft.com/office/drawing/2014/main" id="{7AE19A94-11A1-4FA8-B68C-15BE504D2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6112616"/>
            <a:ext cx="1841766" cy="8766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051D97-BFF0-D95D-23E6-3EC1D3C0D7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416" y="0"/>
            <a:ext cx="2788913" cy="6863748"/>
          </a:xfrm>
          <a:prstGeom prst="rect">
            <a:avLst/>
          </a:prstGeom>
        </p:spPr>
      </p:pic>
      <p:pic>
        <p:nvPicPr>
          <p:cNvPr id="33" name="Picture 32" descr="Map&#10;&#10;Description automatically generated">
            <a:extLst>
              <a:ext uri="{FF2B5EF4-FFF2-40B4-BE49-F238E27FC236}">
                <a16:creationId xmlns:a16="http://schemas.microsoft.com/office/drawing/2014/main" id="{090F5CA9-D3C1-02CF-A31D-9DB59DD3A7E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5" y="1353239"/>
            <a:ext cx="9234205" cy="52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70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ouple of airplanes at an airport&#10;&#10;Description automatically generated with medium confidence">
            <a:extLst>
              <a:ext uri="{FF2B5EF4-FFF2-40B4-BE49-F238E27FC236}">
                <a16:creationId xmlns:a16="http://schemas.microsoft.com/office/drawing/2014/main" id="{04DB8F0F-5BB3-A78D-D502-76BC0E0CD3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31" y="28424"/>
            <a:ext cx="5759669" cy="6839081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8E70A010-C7A5-4E52-9288-A2B232100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924" y="9767"/>
            <a:ext cx="2788913" cy="6857738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D75266B-EC10-4927-94E9-2511294FE655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2F2E3E5-A36F-4B53-92F0-66115E8E0E4D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9CB0A1-DA21-4AFD-8A29-E54BFD46678B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6451A67-B87F-463C-A635-5DBE6CEC595F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EDDC727-CEF8-4CF9-A546-97EE0C45B573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88A3CBD-6370-4BAB-AA0C-EA6A6D6BE5BB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1CF088D-7C53-4DD1-A430-04B045C5017C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4E1EE2D-3ED4-48DA-93ED-1406BD2C583E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39E7CB-FF68-484D-BD4A-5CCD68A9A253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B398C19-BBF6-4065-A6A7-841B320E46F5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E1DC8BF-ADF0-493C-B2E9-63A4A6D10AAB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7B28FB5-247A-450C-8AA9-9F54A1D97EC9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1CBAE9B-3B8B-44C4-840F-FFA11B07A609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942AC91-48EA-4A7E-9188-BEE720A31C75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5698FB0-BCFC-4AA2-B0D4-5AE300458475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8C701DE-C29B-48EC-8248-2CB4F5542C8C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7017680-C89C-4F28-8223-6046E46DF11C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F363854-7E39-43F8-A901-14F6C2772D21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E76882B-1558-4923-9B1C-B1DEB7BAA01A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14F690-E680-4B3F-838D-CE71B187CD7B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15C0089-72D5-4084-B3EC-C4E21E147991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D15E52E-B640-4081-9BD8-F1CC3E453D3D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DF1F509-AAEA-4152-97F9-8B8A44EBF0A9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742684E-A7FD-4A83-ACF4-C5F30C41636D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A079AE-A1F5-4576-89EC-17F26C3C76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757" y="4518027"/>
            <a:ext cx="3295650" cy="2349478"/>
          </a:xfrm>
          <a:prstGeom prst="rect">
            <a:avLst/>
          </a:prstGeom>
        </p:spPr>
      </p:pic>
      <p:pic>
        <p:nvPicPr>
          <p:cNvPr id="38" name="Picture 37" descr="Text&#10;&#10;Description automatically generated with medium confidence">
            <a:extLst>
              <a:ext uri="{FF2B5EF4-FFF2-40B4-BE49-F238E27FC236}">
                <a16:creationId xmlns:a16="http://schemas.microsoft.com/office/drawing/2014/main" id="{950466F2-9589-4DCD-BEF0-345CE75A3E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070576"/>
            <a:ext cx="1841766" cy="876648"/>
          </a:xfrm>
          <a:prstGeom prst="rect">
            <a:avLst/>
          </a:prstGeom>
        </p:spPr>
      </p:pic>
      <p:sp>
        <p:nvSpPr>
          <p:cNvPr id="39" name="Title 2">
            <a:extLst>
              <a:ext uri="{FF2B5EF4-FFF2-40B4-BE49-F238E27FC236}">
                <a16:creationId xmlns:a16="http://schemas.microsoft.com/office/drawing/2014/main" id="{AE6D9923-C626-4AC5-D274-413DED9C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Strong Recovery in PAX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0E495C-4219-F934-408F-F62CD51A139F}"/>
              </a:ext>
            </a:extLst>
          </p:cNvPr>
          <p:cNvSpPr/>
          <p:nvPr/>
        </p:nvSpPr>
        <p:spPr>
          <a:xfrm>
            <a:off x="838198" y="851950"/>
            <a:ext cx="8739435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16990">
              <a:lnSpc>
                <a:spcPct val="115000"/>
              </a:lnSpc>
              <a:spcAft>
                <a:spcPts val="1000"/>
              </a:spcAft>
              <a:tabLst>
                <a:tab pos="4410710" algn="l"/>
                <a:tab pos="457200" algn="l"/>
              </a:tabLst>
            </a:pPr>
            <a:r>
              <a:rPr lang="en-US" sz="1400" dirty="0">
                <a:solidFill>
                  <a:srgbClr val="7E7D7E"/>
                </a:solidFill>
                <a:ea typeface="Batang"/>
                <a:cs typeface="Times New Roman" panose="02020603050405020304" pitchFamily="18" charset="0"/>
              </a:rPr>
              <a:t>Passenger numbers forecasted to reach record levels in 2023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F4285500-EE56-5132-A6FE-8F5DAACA2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5454"/>
              </p:ext>
            </p:extLst>
          </p:nvPr>
        </p:nvGraphicFramePr>
        <p:xfrm>
          <a:off x="632540" y="1741103"/>
          <a:ext cx="7506637" cy="4932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08828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airport, luggage, indoor&#10;&#10;Description automatically generated">
            <a:extLst>
              <a:ext uri="{FF2B5EF4-FFF2-40B4-BE49-F238E27FC236}">
                <a16:creationId xmlns:a16="http://schemas.microsoft.com/office/drawing/2014/main" id="{DACACCED-F935-DA19-3CE6-A7F44E8C4B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80" y="7678"/>
            <a:ext cx="6278820" cy="685032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3DFF4DA-A813-4744-A31D-B61DCE8A42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4819" y="13376"/>
            <a:ext cx="2788913" cy="685513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B064FF-2EBE-4F82-80C0-556046E8C1B5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A9F3314-0CA3-48C9-9C04-C62EDA2B7A14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93D49B8-432F-4478-82B3-D29A2D1081D6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0C44014-C8A8-4E29-B3B6-56715B3E1F3B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C4DDBF0-F6A6-4D18-BF5D-93AB8C093BBE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660B9DE-F205-4FF3-A4AF-B038AA9238FE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EF783E-4A50-4701-B8F8-5E391D9E9CE0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348976-0FEA-495C-B25F-A859CB6EACBD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B84478D-36EB-4C7A-AF33-CE8F360E39B4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9DE5119-E0CE-441D-9421-76CC0A0B25F2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A5455DB-FD22-4885-9FAC-5CCBF37AAD61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630E722-6D92-407C-ACF0-FD69E2F4B61E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A292D6-1610-44F8-B8B8-93991757095E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1513667-9F70-4657-9454-EA1600A592C4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031A388-AD12-4703-9B2F-149D51B09635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0B1E56E-4607-49D7-B3AE-F7D05AC98C97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C2ACB16-013D-47C6-AD17-1A6B2B05717D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D8C679-5A80-49C6-96FE-4DD0AFD006E3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10ECF3D-B6D4-4342-B951-EBF922F6CD26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10D4DF6-3DF6-4BC8-B8CB-2E49244D0E3F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A43B8D9-C3A0-4BF7-8B43-0D0B0968E71E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5C5E1A4-06D5-4EEF-A768-C951DAB8E0CE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45CE2A0-40CA-40F6-96BD-F951AD035A5C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DE14B-7B03-4E80-BA62-A6F9D5CABE06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42C9966-BFDF-468A-9F2B-2B6A8F709F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757" y="4531192"/>
            <a:ext cx="3295650" cy="2330260"/>
          </a:xfrm>
          <a:prstGeom prst="rect">
            <a:avLst/>
          </a:prstGeom>
        </p:spPr>
      </p:pic>
      <p:pic>
        <p:nvPicPr>
          <p:cNvPr id="39" name="Picture 38" descr="Text&#10;&#10;Description automatically generated with medium confidence">
            <a:extLst>
              <a:ext uri="{FF2B5EF4-FFF2-40B4-BE49-F238E27FC236}">
                <a16:creationId xmlns:a16="http://schemas.microsoft.com/office/drawing/2014/main" id="{1277A282-B3C9-42CB-9D9F-46AA5BFF14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12616"/>
            <a:ext cx="1841766" cy="876648"/>
          </a:xfrm>
          <a:prstGeom prst="rect">
            <a:avLst/>
          </a:prstGeom>
        </p:spPr>
      </p:pic>
      <p:sp>
        <p:nvSpPr>
          <p:cNvPr id="41" name="Title 2">
            <a:extLst>
              <a:ext uri="{FF2B5EF4-FFF2-40B4-BE49-F238E27FC236}">
                <a16:creationId xmlns:a16="http://schemas.microsoft.com/office/drawing/2014/main" id="{2E5CA004-0C2E-A8AF-B2C4-AD510612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45" y="-87202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Growing Customer Base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35392EA-F70D-AE3E-23D2-7DDBBB9E49C1}"/>
              </a:ext>
            </a:extLst>
          </p:cNvPr>
          <p:cNvSpPr/>
          <p:nvPr/>
        </p:nvSpPr>
        <p:spPr>
          <a:xfrm>
            <a:off x="880684" y="845146"/>
            <a:ext cx="8739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IE" altLang="en-US" sz="1400" dirty="0">
                <a:solidFill>
                  <a:srgbClr val="7E7D7E"/>
                </a:solidFill>
                <a:latin typeface="Source Sans Pro" panose="020B0503030403020204" pitchFamily="34" charset="0"/>
              </a:rPr>
              <a:t>A truly regional airport with a catchment  area stretching across the entire </a:t>
            </a:r>
          </a:p>
          <a:p>
            <a:pPr marL="0" indent="0" eaLnBrk="1" hangingPunct="1">
              <a:buNone/>
              <a:defRPr/>
            </a:pPr>
            <a:r>
              <a:rPr lang="en-IE" altLang="en-US" sz="1400" dirty="0">
                <a:solidFill>
                  <a:srgbClr val="7E7D7E"/>
                </a:solidFill>
                <a:latin typeface="Source Sans Pro" panose="020B0503030403020204" pitchFamily="34" charset="0"/>
              </a:rPr>
              <a:t>West, North West and Midlands  region with significant potential </a:t>
            </a:r>
          </a:p>
          <a:p>
            <a:pPr marL="0" indent="0" eaLnBrk="1" hangingPunct="1">
              <a:buNone/>
              <a:defRPr/>
            </a:pPr>
            <a:r>
              <a:rPr lang="en-IE" altLang="en-US" sz="1400" dirty="0">
                <a:solidFill>
                  <a:srgbClr val="7E7D7E"/>
                </a:solidFill>
                <a:latin typeface="Source Sans Pro" panose="020B0503030403020204" pitchFamily="34" charset="0"/>
              </a:rPr>
              <a:t>to stimulate traffic further from  the Midlands region of the country</a:t>
            </a:r>
          </a:p>
        </p:txBody>
      </p:sp>
      <p:pic>
        <p:nvPicPr>
          <p:cNvPr id="44" name="Picture 8" descr="Ireland">
            <a:hlinkClick r:id="rId7"/>
            <a:extLst>
              <a:ext uri="{FF2B5EF4-FFF2-40B4-BE49-F238E27FC236}">
                <a16:creationId xmlns:a16="http://schemas.microsoft.com/office/drawing/2014/main" id="{B6C1BA0E-8DBC-2CE9-93B2-56216146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488" y="1725402"/>
            <a:ext cx="3832416" cy="496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">
            <a:extLst>
              <a:ext uri="{FF2B5EF4-FFF2-40B4-BE49-F238E27FC236}">
                <a16:creationId xmlns:a16="http://schemas.microsoft.com/office/drawing/2014/main" id="{1B2C0808-A331-7DAF-ABB3-7B7F00E4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421" y="3905468"/>
            <a:ext cx="1057275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Galway – 19%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16F6C809-BBEF-DD64-8B6E-B66303351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09" y="3492718"/>
            <a:ext cx="1057275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Mayo – 35%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" name="Text Box 12">
            <a:extLst>
              <a:ext uri="{FF2B5EF4-FFF2-40B4-BE49-F238E27FC236}">
                <a16:creationId xmlns:a16="http://schemas.microsoft.com/office/drawing/2014/main" id="{7DACDBC1-095A-99E5-3E5E-54F2F2AE8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146" y="2860893"/>
            <a:ext cx="965200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Sligo – 18%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 Box 13">
            <a:extLst>
              <a:ext uri="{FF2B5EF4-FFF2-40B4-BE49-F238E27FC236}">
                <a16:creationId xmlns:a16="http://schemas.microsoft.com/office/drawing/2014/main" id="{BFE64E00-8796-55DE-BEB6-A0607C4A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1" y="3184743"/>
            <a:ext cx="1038225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Leitrim – 7%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Box 14">
            <a:extLst>
              <a:ext uri="{FF2B5EF4-FFF2-40B4-BE49-F238E27FC236}">
                <a16:creationId xmlns:a16="http://schemas.microsoft.com/office/drawing/2014/main" id="{07AE366D-4DF5-93DD-03AF-E39B0B1F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966" y="3826238"/>
            <a:ext cx="1371600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Westmeath – 3%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 Box 15">
            <a:extLst>
              <a:ext uri="{FF2B5EF4-FFF2-40B4-BE49-F238E27FC236}">
                <a16:creationId xmlns:a16="http://schemas.microsoft.com/office/drawing/2014/main" id="{E5B68494-2D05-8863-316D-4768F5E8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841" y="4207238"/>
            <a:ext cx="1047750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Offaly – 3%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 Box 16">
            <a:extLst>
              <a:ext uri="{FF2B5EF4-FFF2-40B4-BE49-F238E27FC236}">
                <a16:creationId xmlns:a16="http://schemas.microsoft.com/office/drawing/2014/main" id="{E99D21E3-990B-3299-6642-51F6F0AA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952" y="3206720"/>
            <a:ext cx="1139825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Longford – 4%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 Box 19">
            <a:extLst>
              <a:ext uri="{FF2B5EF4-FFF2-40B4-BE49-F238E27FC236}">
                <a16:creationId xmlns:a16="http://schemas.microsoft.com/office/drawing/2014/main" id="{3C0ED8FE-2744-B902-FAD2-EB7887F5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871" y="4473793"/>
            <a:ext cx="1057275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Clare – 2%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D87C8ECC-3EB1-205B-C067-F39EAE06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404" y="2412605"/>
            <a:ext cx="1103312" cy="246221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Donegal – 5%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78E13995-CA06-A721-E47A-6B4E8794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520" y="3521991"/>
            <a:ext cx="1414462" cy="244475"/>
          </a:xfrm>
          <a:prstGeom prst="rect">
            <a:avLst/>
          </a:prstGeom>
          <a:solidFill>
            <a:srgbClr val="7E7D7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Roscommon – 7%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71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5D54E4E2-4854-5546-2396-2A20DBA3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8"/>
            <a:ext cx="12182549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257926" y="1516064"/>
            <a:ext cx="142875" cy="142875"/>
          </a:xfrm>
          <a:prstGeom prst="ellipse">
            <a:avLst/>
          </a:prstGeom>
          <a:solidFill>
            <a:srgbClr val="1C7C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8" name="Group 157"/>
          <p:cNvGrpSpPr>
            <a:grpSpLocks/>
          </p:cNvGrpSpPr>
          <p:nvPr/>
        </p:nvGrpSpPr>
        <p:grpSpPr bwMode="auto">
          <a:xfrm>
            <a:off x="3595806" y="3658842"/>
            <a:ext cx="1595989" cy="413113"/>
            <a:chOff x="1625104" y="3927965"/>
            <a:chExt cx="2126507" cy="550880"/>
          </a:xfrm>
        </p:grpSpPr>
        <p:sp>
          <p:nvSpPr>
            <p:cNvPr id="14485" name="TextBox 158"/>
            <p:cNvSpPr txBox="1">
              <a:spLocks noChangeArrowheads="1"/>
            </p:cNvSpPr>
            <p:nvPr/>
          </p:nvSpPr>
          <p:spPr bwMode="auto">
            <a:xfrm>
              <a:off x="1625104" y="3927965"/>
              <a:ext cx="2126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MILAN</a:t>
              </a:r>
            </a:p>
          </p:txBody>
        </p:sp>
        <p:sp>
          <p:nvSpPr>
            <p:cNvPr id="14486" name="TextBox 159"/>
            <p:cNvSpPr txBox="1">
              <a:spLocks noChangeArrowheads="1"/>
            </p:cNvSpPr>
            <p:nvPr/>
          </p:nvSpPr>
          <p:spPr bwMode="auto">
            <a:xfrm>
              <a:off x="2185473" y="4171068"/>
              <a:ext cx="15523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Year round</a:t>
              </a:r>
            </a:p>
          </p:txBody>
        </p:sp>
      </p:grpSp>
      <p:grpSp>
        <p:nvGrpSpPr>
          <p:cNvPr id="179" name="Group 178"/>
          <p:cNvGrpSpPr>
            <a:grpSpLocks/>
          </p:cNvGrpSpPr>
          <p:nvPr/>
        </p:nvGrpSpPr>
        <p:grpSpPr bwMode="auto">
          <a:xfrm>
            <a:off x="4425728" y="3030734"/>
            <a:ext cx="1595437" cy="381000"/>
            <a:chOff x="4176957" y="5076795"/>
            <a:chExt cx="2126507" cy="507523"/>
          </a:xfrm>
        </p:grpSpPr>
        <p:sp>
          <p:nvSpPr>
            <p:cNvPr id="14481" name="TextBox 179"/>
            <p:cNvSpPr txBox="1">
              <a:spLocks noChangeArrowheads="1"/>
            </p:cNvSpPr>
            <p:nvPr/>
          </p:nvSpPr>
          <p:spPr bwMode="auto">
            <a:xfrm>
              <a:off x="4176957" y="5076795"/>
              <a:ext cx="2126507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COLOGNE</a:t>
              </a:r>
            </a:p>
          </p:txBody>
        </p:sp>
        <p:sp>
          <p:nvSpPr>
            <p:cNvPr id="14482" name="TextBox 180"/>
            <p:cNvSpPr txBox="1">
              <a:spLocks noChangeArrowheads="1"/>
            </p:cNvSpPr>
            <p:nvPr/>
          </p:nvSpPr>
          <p:spPr bwMode="auto">
            <a:xfrm>
              <a:off x="4512463" y="5276541"/>
              <a:ext cx="15523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Seasonal 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579263" y="2125074"/>
            <a:ext cx="1617414" cy="511859"/>
            <a:chOff x="-8037206" y="289048"/>
            <a:chExt cx="2157946" cy="595887"/>
          </a:xfrm>
        </p:grpSpPr>
        <p:sp>
          <p:nvSpPr>
            <p:cNvPr id="14475" name="TextBox 95"/>
            <p:cNvSpPr txBox="1">
              <a:spLocks noChangeArrowheads="1"/>
            </p:cNvSpPr>
            <p:nvPr/>
          </p:nvSpPr>
          <p:spPr bwMode="auto">
            <a:xfrm>
              <a:off x="-7182598" y="289048"/>
              <a:ext cx="1303338" cy="28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MANCHESTER</a:t>
              </a:r>
            </a:p>
          </p:txBody>
        </p:sp>
        <p:sp>
          <p:nvSpPr>
            <p:cNvPr id="14476" name="TextBox 96"/>
            <p:cNvSpPr txBox="1">
              <a:spLocks noChangeArrowheads="1"/>
            </p:cNvSpPr>
            <p:nvPr/>
          </p:nvSpPr>
          <p:spPr bwMode="auto">
            <a:xfrm>
              <a:off x="-8037206" y="616209"/>
              <a:ext cx="1552339" cy="268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Year round</a:t>
              </a:r>
            </a:p>
          </p:txBody>
        </p:sp>
      </p:grpSp>
      <p:grpSp>
        <p:nvGrpSpPr>
          <p:cNvPr id="134" name="Group 133"/>
          <p:cNvGrpSpPr>
            <a:grpSpLocks/>
          </p:cNvGrpSpPr>
          <p:nvPr/>
        </p:nvGrpSpPr>
        <p:grpSpPr bwMode="auto">
          <a:xfrm>
            <a:off x="2244579" y="2833976"/>
            <a:ext cx="1637226" cy="376541"/>
            <a:chOff x="-6973942" y="1153552"/>
            <a:chExt cx="2182812" cy="503033"/>
          </a:xfrm>
        </p:grpSpPr>
        <p:sp>
          <p:nvSpPr>
            <p:cNvPr id="14467" name="TextBox 134"/>
            <p:cNvSpPr txBox="1">
              <a:spLocks noChangeArrowheads="1"/>
            </p:cNvSpPr>
            <p:nvPr/>
          </p:nvSpPr>
          <p:spPr bwMode="auto">
            <a:xfrm>
              <a:off x="-6917637" y="1153552"/>
              <a:ext cx="2126507" cy="32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BRISTOL</a:t>
              </a:r>
            </a:p>
          </p:txBody>
        </p:sp>
        <p:sp>
          <p:nvSpPr>
            <p:cNvPr id="14468" name="TextBox 135"/>
            <p:cNvSpPr txBox="1">
              <a:spLocks noChangeArrowheads="1"/>
            </p:cNvSpPr>
            <p:nvPr/>
          </p:nvSpPr>
          <p:spPr bwMode="auto">
            <a:xfrm>
              <a:off x="-6973942" y="1348809"/>
              <a:ext cx="1552337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 Year round </a:t>
              </a:r>
            </a:p>
          </p:txBody>
        </p:sp>
      </p:grp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2919549" y="2903804"/>
            <a:ext cx="153987" cy="122237"/>
            <a:chOff x="8415130" y="2849217"/>
            <a:chExt cx="450574" cy="450574"/>
          </a:xfrm>
        </p:grpSpPr>
        <p:sp>
          <p:nvSpPr>
            <p:cNvPr id="154" name="Teardrop 153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70" name="Group 169"/>
          <p:cNvGrpSpPr>
            <a:grpSpLocks/>
          </p:cNvGrpSpPr>
          <p:nvPr/>
        </p:nvGrpSpPr>
        <p:grpSpPr bwMode="auto">
          <a:xfrm>
            <a:off x="3349625" y="2354598"/>
            <a:ext cx="153987" cy="122237"/>
            <a:chOff x="8415130" y="2849217"/>
            <a:chExt cx="450574" cy="450574"/>
          </a:xfrm>
        </p:grpSpPr>
        <p:sp>
          <p:nvSpPr>
            <p:cNvPr id="177" name="Teardrop 176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64402-0FCF-F6F0-4324-C2940A4A21BB}"/>
              </a:ext>
            </a:extLst>
          </p:cNvPr>
          <p:cNvGrpSpPr/>
          <p:nvPr/>
        </p:nvGrpSpPr>
        <p:grpSpPr>
          <a:xfrm>
            <a:off x="542422" y="4776788"/>
            <a:ext cx="1749426" cy="417513"/>
            <a:chOff x="1506538" y="5019675"/>
            <a:chExt cx="1749426" cy="417513"/>
          </a:xfrm>
        </p:grpSpPr>
        <p:grpSp>
          <p:nvGrpSpPr>
            <p:cNvPr id="171" name="Group 170"/>
            <p:cNvGrpSpPr>
              <a:grpSpLocks/>
            </p:cNvGrpSpPr>
            <p:nvPr/>
          </p:nvGrpSpPr>
          <p:grpSpPr bwMode="auto">
            <a:xfrm>
              <a:off x="1506538" y="5037138"/>
              <a:ext cx="1689101" cy="400050"/>
              <a:chOff x="1822426" y="3757905"/>
              <a:chExt cx="2252745" cy="533875"/>
            </a:xfrm>
          </p:grpSpPr>
          <p:sp>
            <p:nvSpPr>
              <p:cNvPr id="14483" name="TextBox 171"/>
              <p:cNvSpPr txBox="1">
                <a:spLocks noChangeArrowheads="1"/>
              </p:cNvSpPr>
              <p:nvPr/>
            </p:nvSpPr>
            <p:spPr bwMode="auto">
              <a:xfrm>
                <a:off x="1822426" y="3757905"/>
                <a:ext cx="2126508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dirty="0">
                    <a:solidFill>
                      <a:srgbClr val="FFFF00"/>
                    </a:solidFill>
                    <a:latin typeface="Source Sans Pro" panose="020B0503030403020204" pitchFamily="34" charset="0"/>
                  </a:rPr>
                  <a:t>FARO</a:t>
                </a:r>
              </a:p>
            </p:txBody>
          </p:sp>
          <p:sp>
            <p:nvSpPr>
              <p:cNvPr id="14484" name="TextBox 172"/>
              <p:cNvSpPr txBox="1">
                <a:spLocks noChangeArrowheads="1"/>
              </p:cNvSpPr>
              <p:nvPr/>
            </p:nvSpPr>
            <p:spPr bwMode="auto">
              <a:xfrm>
                <a:off x="2522830" y="3984003"/>
                <a:ext cx="15523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b="1">
                    <a:solidFill>
                      <a:srgbClr val="FFFFFF"/>
                    </a:solidFill>
                    <a:latin typeface="Source Sans Pro" panose="020B0503030403020204" pitchFamily="34" charset="0"/>
                  </a:rPr>
                  <a:t>Seasonal</a:t>
                </a:r>
              </a:p>
            </p:txBody>
          </p:sp>
        </p:grpSp>
        <p:grpSp>
          <p:nvGrpSpPr>
            <p:cNvPr id="218" name="Group 217"/>
            <p:cNvGrpSpPr>
              <a:grpSpLocks/>
            </p:cNvGrpSpPr>
            <p:nvPr/>
          </p:nvGrpSpPr>
          <p:grpSpPr bwMode="auto">
            <a:xfrm>
              <a:off x="3043239" y="5019675"/>
              <a:ext cx="212725" cy="185738"/>
              <a:chOff x="8415130" y="2849217"/>
              <a:chExt cx="450574" cy="450574"/>
            </a:xfrm>
          </p:grpSpPr>
          <p:sp>
            <p:nvSpPr>
              <p:cNvPr id="219" name="Teardrop 218"/>
              <p:cNvSpPr/>
              <p:nvPr/>
            </p:nvSpPr>
            <p:spPr>
              <a:xfrm rot="8100000">
                <a:off x="8415130" y="2849217"/>
                <a:ext cx="450574" cy="450574"/>
              </a:xfrm>
              <a:prstGeom prst="teardrop">
                <a:avLst>
                  <a:gd name="adj" fmla="val 124123"/>
                </a:avLst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8546266" y="2980153"/>
                <a:ext cx="188300" cy="1887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24" name="Group 223"/>
          <p:cNvGrpSpPr>
            <a:grpSpLocks/>
          </p:cNvGrpSpPr>
          <p:nvPr/>
        </p:nvGrpSpPr>
        <p:grpSpPr bwMode="auto">
          <a:xfrm>
            <a:off x="2030619" y="5296732"/>
            <a:ext cx="1595438" cy="377826"/>
            <a:chOff x="643765" y="3321769"/>
            <a:chExt cx="2126510" cy="503696"/>
          </a:xfrm>
        </p:grpSpPr>
        <p:sp>
          <p:nvSpPr>
            <p:cNvPr id="14449" name="TextBox 224"/>
            <p:cNvSpPr txBox="1">
              <a:spLocks noChangeArrowheads="1"/>
            </p:cNvSpPr>
            <p:nvPr/>
          </p:nvSpPr>
          <p:spPr bwMode="auto">
            <a:xfrm>
              <a:off x="643765" y="3321769"/>
              <a:ext cx="2126510" cy="36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MALAGA</a:t>
              </a:r>
            </a:p>
          </p:txBody>
        </p:sp>
        <p:sp>
          <p:nvSpPr>
            <p:cNvPr id="14450" name="TextBox 225"/>
            <p:cNvSpPr txBox="1">
              <a:spLocks noChangeArrowheads="1"/>
            </p:cNvSpPr>
            <p:nvPr/>
          </p:nvSpPr>
          <p:spPr bwMode="auto">
            <a:xfrm>
              <a:off x="1091023" y="3517687"/>
              <a:ext cx="1552341" cy="307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Seasonal</a:t>
              </a:r>
            </a:p>
          </p:txBody>
        </p:sp>
      </p:grpSp>
      <p:grpSp>
        <p:nvGrpSpPr>
          <p:cNvPr id="227" name="Group 226"/>
          <p:cNvGrpSpPr>
            <a:grpSpLocks/>
          </p:cNvGrpSpPr>
          <p:nvPr/>
        </p:nvGrpSpPr>
        <p:grpSpPr bwMode="auto">
          <a:xfrm>
            <a:off x="2877264" y="5045703"/>
            <a:ext cx="211137" cy="185738"/>
            <a:chOff x="8415139" y="2849220"/>
            <a:chExt cx="450574" cy="450575"/>
          </a:xfrm>
        </p:grpSpPr>
        <p:sp>
          <p:nvSpPr>
            <p:cNvPr id="228" name="Teardrop 227"/>
            <p:cNvSpPr/>
            <p:nvPr/>
          </p:nvSpPr>
          <p:spPr>
            <a:xfrm rot="8100000">
              <a:off x="8415139" y="2849220"/>
              <a:ext cx="450574" cy="450575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543866" y="2980153"/>
              <a:ext cx="193103" cy="188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36" name="Group 235"/>
          <p:cNvGrpSpPr>
            <a:grpSpLocks/>
          </p:cNvGrpSpPr>
          <p:nvPr/>
        </p:nvGrpSpPr>
        <p:grpSpPr bwMode="auto">
          <a:xfrm>
            <a:off x="3182614" y="4165431"/>
            <a:ext cx="212725" cy="185738"/>
            <a:chOff x="8415130" y="2849217"/>
            <a:chExt cx="450574" cy="450574"/>
          </a:xfrm>
        </p:grpSpPr>
        <p:sp>
          <p:nvSpPr>
            <p:cNvPr id="237" name="Teardrop 236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8546266" y="2980153"/>
              <a:ext cx="188300" cy="188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BED326-3443-3AAE-46CE-6AFDC295E902}"/>
              </a:ext>
            </a:extLst>
          </p:cNvPr>
          <p:cNvGrpSpPr/>
          <p:nvPr/>
        </p:nvGrpSpPr>
        <p:grpSpPr>
          <a:xfrm>
            <a:off x="1317604" y="5063636"/>
            <a:ext cx="1595148" cy="618030"/>
            <a:chOff x="2071688" y="5191125"/>
            <a:chExt cx="1595148" cy="618030"/>
          </a:xfrm>
        </p:grpSpPr>
        <p:grpSp>
          <p:nvGrpSpPr>
            <p:cNvPr id="233" name="Group 232"/>
            <p:cNvGrpSpPr>
              <a:grpSpLocks/>
            </p:cNvGrpSpPr>
            <p:nvPr/>
          </p:nvGrpSpPr>
          <p:grpSpPr bwMode="auto">
            <a:xfrm>
              <a:off x="2071688" y="5426070"/>
              <a:ext cx="1595148" cy="383085"/>
              <a:chOff x="-162609" y="3559921"/>
              <a:chExt cx="2126510" cy="510554"/>
            </a:xfrm>
          </p:grpSpPr>
          <p:sp>
            <p:nvSpPr>
              <p:cNvPr id="14445" name="TextBox 233"/>
              <p:cNvSpPr txBox="1">
                <a:spLocks noChangeArrowheads="1"/>
              </p:cNvSpPr>
              <p:nvPr/>
            </p:nvSpPr>
            <p:spPr bwMode="auto">
              <a:xfrm>
                <a:off x="-162609" y="3559921"/>
                <a:ext cx="2126510" cy="36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dirty="0">
                    <a:solidFill>
                      <a:prstClr val="white"/>
                    </a:solidFill>
                    <a:latin typeface="Source Sans Pro" panose="020B0503030403020204" pitchFamily="34" charset="0"/>
                  </a:rPr>
                  <a:t>CADIZ</a:t>
                </a:r>
              </a:p>
            </p:txBody>
          </p:sp>
          <p:sp>
            <p:nvSpPr>
              <p:cNvPr id="14446" name="TextBox 234"/>
              <p:cNvSpPr txBox="1">
                <a:spLocks noChangeArrowheads="1"/>
              </p:cNvSpPr>
              <p:nvPr/>
            </p:nvSpPr>
            <p:spPr bwMode="auto">
              <a:xfrm>
                <a:off x="361390" y="3762698"/>
                <a:ext cx="15523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900" b="1" dirty="0">
                    <a:solidFill>
                      <a:srgbClr val="FFFF00"/>
                    </a:solidFill>
                    <a:latin typeface="Source Sans Pro" panose="020B0503030403020204" pitchFamily="34" charset="0"/>
                  </a:rPr>
                  <a:t>Seasonal</a:t>
                </a:r>
              </a:p>
            </p:txBody>
          </p:sp>
        </p:grpSp>
        <p:grpSp>
          <p:nvGrpSpPr>
            <p:cNvPr id="248" name="Group 247"/>
            <p:cNvGrpSpPr>
              <a:grpSpLocks/>
            </p:cNvGrpSpPr>
            <p:nvPr/>
          </p:nvGrpSpPr>
          <p:grpSpPr bwMode="auto">
            <a:xfrm>
              <a:off x="3263900" y="5191125"/>
              <a:ext cx="211138" cy="185738"/>
              <a:chOff x="8415130" y="2849217"/>
              <a:chExt cx="450574" cy="450574"/>
            </a:xfrm>
          </p:grpSpPr>
          <p:sp>
            <p:nvSpPr>
              <p:cNvPr id="249" name="Teardrop 248"/>
              <p:cNvSpPr/>
              <p:nvPr/>
            </p:nvSpPr>
            <p:spPr>
              <a:xfrm rot="8100000">
                <a:off x="8415130" y="2849217"/>
                <a:ext cx="450574" cy="450574"/>
              </a:xfrm>
              <a:prstGeom prst="teardrop">
                <a:avLst>
                  <a:gd name="adj" fmla="val 124123"/>
                </a:avLst>
              </a:prstGeom>
              <a:solidFill>
                <a:srgbClr val="EF3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8543865" y="2980153"/>
                <a:ext cx="193104" cy="18870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1" name="Group 250"/>
          <p:cNvGrpSpPr>
            <a:grpSpLocks/>
          </p:cNvGrpSpPr>
          <p:nvPr/>
        </p:nvGrpSpPr>
        <p:grpSpPr bwMode="auto">
          <a:xfrm>
            <a:off x="1616192" y="3998226"/>
            <a:ext cx="1603718" cy="375541"/>
            <a:chOff x="-421415" y="3531229"/>
            <a:chExt cx="2137546" cy="500511"/>
          </a:xfrm>
        </p:grpSpPr>
        <p:sp>
          <p:nvSpPr>
            <p:cNvPr id="14437" name="TextBox 251"/>
            <p:cNvSpPr txBox="1">
              <a:spLocks noChangeArrowheads="1"/>
            </p:cNvSpPr>
            <p:nvPr/>
          </p:nvSpPr>
          <p:spPr bwMode="auto">
            <a:xfrm>
              <a:off x="-421415" y="3531229"/>
              <a:ext cx="212651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prstClr val="white"/>
                  </a:solidFill>
                  <a:latin typeface="Source Sans Pro" panose="020B0503030403020204" pitchFamily="34" charset="0"/>
                </a:rPr>
                <a:t>LOURDES</a:t>
              </a:r>
            </a:p>
          </p:txBody>
        </p:sp>
        <p:sp>
          <p:nvSpPr>
            <p:cNvPr id="14438" name="TextBox 252"/>
            <p:cNvSpPr txBox="1">
              <a:spLocks noChangeArrowheads="1"/>
            </p:cNvSpPr>
            <p:nvPr/>
          </p:nvSpPr>
          <p:spPr bwMode="auto">
            <a:xfrm>
              <a:off x="163790" y="3723963"/>
              <a:ext cx="15523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Seasonal</a:t>
              </a:r>
            </a:p>
          </p:txBody>
        </p:sp>
      </p:grpSp>
      <p:grpSp>
        <p:nvGrpSpPr>
          <p:cNvPr id="268" name="Group 267"/>
          <p:cNvGrpSpPr>
            <a:grpSpLocks/>
          </p:cNvGrpSpPr>
          <p:nvPr/>
        </p:nvGrpSpPr>
        <p:grpSpPr bwMode="auto">
          <a:xfrm>
            <a:off x="3563398" y="4398248"/>
            <a:ext cx="211138" cy="185737"/>
            <a:chOff x="8415130" y="2849217"/>
            <a:chExt cx="450574" cy="450574"/>
          </a:xfrm>
        </p:grpSpPr>
        <p:sp>
          <p:nvSpPr>
            <p:cNvPr id="269" name="Teardrop 268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8543865" y="2980153"/>
              <a:ext cx="193104" cy="188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71" name="Group 270"/>
          <p:cNvGrpSpPr>
            <a:grpSpLocks/>
          </p:cNvGrpSpPr>
          <p:nvPr/>
        </p:nvGrpSpPr>
        <p:grpSpPr bwMode="auto">
          <a:xfrm>
            <a:off x="3096915" y="4193527"/>
            <a:ext cx="1595437" cy="399367"/>
            <a:chOff x="863490" y="2823437"/>
            <a:chExt cx="2126510" cy="534422"/>
          </a:xfrm>
        </p:grpSpPr>
        <p:sp>
          <p:nvSpPr>
            <p:cNvPr id="14433" name="TextBox 271"/>
            <p:cNvSpPr txBox="1">
              <a:spLocks noChangeArrowheads="1"/>
            </p:cNvSpPr>
            <p:nvPr/>
          </p:nvSpPr>
          <p:spPr bwMode="auto">
            <a:xfrm>
              <a:off x="863490" y="2823437"/>
              <a:ext cx="2126510" cy="3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BARCELONA</a:t>
              </a:r>
            </a:p>
          </p:txBody>
        </p:sp>
        <p:sp>
          <p:nvSpPr>
            <p:cNvPr id="14434" name="TextBox 272"/>
            <p:cNvSpPr txBox="1">
              <a:spLocks noChangeArrowheads="1"/>
            </p:cNvSpPr>
            <p:nvPr/>
          </p:nvSpPr>
          <p:spPr bwMode="auto">
            <a:xfrm>
              <a:off x="1403826" y="3050082"/>
              <a:ext cx="15523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Seasonal</a:t>
              </a:r>
            </a:p>
          </p:txBody>
        </p:sp>
      </p:grpSp>
      <p:grpSp>
        <p:nvGrpSpPr>
          <p:cNvPr id="276" name="Group 275"/>
          <p:cNvGrpSpPr>
            <a:grpSpLocks/>
          </p:cNvGrpSpPr>
          <p:nvPr/>
        </p:nvGrpSpPr>
        <p:grpSpPr bwMode="auto">
          <a:xfrm>
            <a:off x="3979069" y="4629928"/>
            <a:ext cx="211138" cy="185738"/>
            <a:chOff x="8415130" y="2849217"/>
            <a:chExt cx="450574" cy="450574"/>
          </a:xfrm>
        </p:grpSpPr>
        <p:sp>
          <p:nvSpPr>
            <p:cNvPr id="277" name="Teardrop 276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8" name="Oval 277"/>
            <p:cNvSpPr/>
            <p:nvPr/>
          </p:nvSpPr>
          <p:spPr>
            <a:xfrm>
              <a:off x="8543865" y="2980153"/>
              <a:ext cx="193104" cy="188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0" name="Group 279"/>
          <p:cNvGrpSpPr>
            <a:grpSpLocks/>
          </p:cNvGrpSpPr>
          <p:nvPr/>
        </p:nvGrpSpPr>
        <p:grpSpPr bwMode="auto">
          <a:xfrm>
            <a:off x="3217927" y="4974761"/>
            <a:ext cx="211138" cy="185737"/>
            <a:chOff x="8415130" y="2849217"/>
            <a:chExt cx="450574" cy="450574"/>
          </a:xfrm>
        </p:grpSpPr>
        <p:sp>
          <p:nvSpPr>
            <p:cNvPr id="281" name="Teardrop 280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8543865" y="2980153"/>
              <a:ext cx="193104" cy="188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4" name="Group 283"/>
          <p:cNvGrpSpPr>
            <a:grpSpLocks/>
          </p:cNvGrpSpPr>
          <p:nvPr/>
        </p:nvGrpSpPr>
        <p:grpSpPr bwMode="auto">
          <a:xfrm>
            <a:off x="5109041" y="3939092"/>
            <a:ext cx="211138" cy="185738"/>
            <a:chOff x="8415130" y="2849217"/>
            <a:chExt cx="450574" cy="450574"/>
          </a:xfrm>
        </p:grpSpPr>
        <p:sp>
          <p:nvSpPr>
            <p:cNvPr id="285" name="Teardrop 284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8543865" y="2980153"/>
              <a:ext cx="193104" cy="188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Group 292"/>
          <p:cNvGrpSpPr>
            <a:grpSpLocks/>
          </p:cNvGrpSpPr>
          <p:nvPr/>
        </p:nvGrpSpPr>
        <p:grpSpPr bwMode="auto">
          <a:xfrm>
            <a:off x="4256882" y="3587664"/>
            <a:ext cx="2590799" cy="383945"/>
            <a:chOff x="1780000" y="3583787"/>
            <a:chExt cx="2774612" cy="512066"/>
          </a:xfrm>
        </p:grpSpPr>
        <p:sp>
          <p:nvSpPr>
            <p:cNvPr id="14425" name="TextBox 293"/>
            <p:cNvSpPr txBox="1">
              <a:spLocks noChangeArrowheads="1"/>
            </p:cNvSpPr>
            <p:nvPr/>
          </p:nvSpPr>
          <p:spPr bwMode="auto">
            <a:xfrm>
              <a:off x="1780000" y="3583787"/>
              <a:ext cx="2774612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prstClr val="white"/>
                  </a:solidFill>
                  <a:latin typeface="Source Sans Pro" panose="020B0503030403020204" pitchFamily="34" charset="0"/>
                </a:rPr>
                <a:t>      MEDJUGORJE</a:t>
              </a:r>
            </a:p>
          </p:txBody>
        </p:sp>
        <p:sp>
          <p:nvSpPr>
            <p:cNvPr id="14426" name="TextBox 294"/>
            <p:cNvSpPr txBox="1">
              <a:spLocks noChangeArrowheads="1"/>
            </p:cNvSpPr>
            <p:nvPr/>
          </p:nvSpPr>
          <p:spPr bwMode="auto">
            <a:xfrm>
              <a:off x="2520724" y="3788074"/>
              <a:ext cx="1552340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Seasonal </a:t>
              </a:r>
            </a:p>
          </p:txBody>
        </p:sp>
      </p:grpSp>
      <p:grpSp>
        <p:nvGrpSpPr>
          <p:cNvPr id="296" name="Group 295"/>
          <p:cNvGrpSpPr>
            <a:grpSpLocks/>
          </p:cNvGrpSpPr>
          <p:nvPr/>
        </p:nvGrpSpPr>
        <p:grpSpPr bwMode="auto">
          <a:xfrm>
            <a:off x="6119814" y="3971925"/>
            <a:ext cx="211137" cy="184150"/>
            <a:chOff x="8415130" y="2849217"/>
            <a:chExt cx="450574" cy="450574"/>
          </a:xfrm>
        </p:grpSpPr>
        <p:sp>
          <p:nvSpPr>
            <p:cNvPr id="297" name="Teardrop 296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8543866" y="2977399"/>
              <a:ext cx="193103" cy="194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5236006" y="2766743"/>
            <a:ext cx="211137" cy="185737"/>
            <a:chOff x="8415130" y="2849217"/>
            <a:chExt cx="450574" cy="450574"/>
          </a:xfrm>
        </p:grpSpPr>
        <p:sp>
          <p:nvSpPr>
            <p:cNvPr id="313" name="Teardrop 312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8543866" y="2980153"/>
              <a:ext cx="193103" cy="188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27" name="Group 326"/>
          <p:cNvGrpSpPr>
            <a:grpSpLocks/>
          </p:cNvGrpSpPr>
          <p:nvPr/>
        </p:nvGrpSpPr>
        <p:grpSpPr bwMode="auto">
          <a:xfrm>
            <a:off x="3142811" y="2694578"/>
            <a:ext cx="153987" cy="122237"/>
            <a:chOff x="8415130" y="2849217"/>
            <a:chExt cx="450574" cy="450574"/>
          </a:xfrm>
        </p:grpSpPr>
        <p:sp>
          <p:nvSpPr>
            <p:cNvPr id="328" name="Teardrop 327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0" name="Group 329"/>
          <p:cNvGrpSpPr>
            <a:grpSpLocks/>
          </p:cNvGrpSpPr>
          <p:nvPr/>
        </p:nvGrpSpPr>
        <p:grpSpPr bwMode="auto">
          <a:xfrm>
            <a:off x="3712245" y="2715953"/>
            <a:ext cx="153987" cy="122237"/>
            <a:chOff x="8415130" y="2849217"/>
            <a:chExt cx="450574" cy="450574"/>
          </a:xfrm>
        </p:grpSpPr>
        <p:sp>
          <p:nvSpPr>
            <p:cNvPr id="331" name="Teardrop 330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3" name="Group 332"/>
          <p:cNvGrpSpPr>
            <a:grpSpLocks/>
          </p:cNvGrpSpPr>
          <p:nvPr/>
        </p:nvGrpSpPr>
        <p:grpSpPr bwMode="auto">
          <a:xfrm>
            <a:off x="3201570" y="2906040"/>
            <a:ext cx="153988" cy="122237"/>
            <a:chOff x="8415130" y="2849217"/>
            <a:chExt cx="450574" cy="450574"/>
          </a:xfrm>
        </p:grpSpPr>
        <p:sp>
          <p:nvSpPr>
            <p:cNvPr id="334" name="Teardrop 333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545192" y="2977953"/>
              <a:ext cx="190450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6" name="Group 335"/>
          <p:cNvGrpSpPr>
            <a:grpSpLocks/>
          </p:cNvGrpSpPr>
          <p:nvPr/>
        </p:nvGrpSpPr>
        <p:grpSpPr bwMode="auto">
          <a:xfrm>
            <a:off x="3502308" y="2820822"/>
            <a:ext cx="153987" cy="122237"/>
            <a:chOff x="8415130" y="2849217"/>
            <a:chExt cx="450574" cy="450574"/>
          </a:xfrm>
        </p:grpSpPr>
        <p:sp>
          <p:nvSpPr>
            <p:cNvPr id="337" name="Teardrop 336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3" name="Group 342"/>
          <p:cNvGrpSpPr>
            <a:grpSpLocks/>
          </p:cNvGrpSpPr>
          <p:nvPr/>
        </p:nvGrpSpPr>
        <p:grpSpPr bwMode="auto">
          <a:xfrm>
            <a:off x="3797970" y="2565139"/>
            <a:ext cx="1595437" cy="374650"/>
            <a:chOff x="-2878046" y="-72122"/>
            <a:chExt cx="2126508" cy="500682"/>
          </a:xfrm>
        </p:grpSpPr>
        <p:sp>
          <p:nvSpPr>
            <p:cNvPr id="14403" name="TextBox 343"/>
            <p:cNvSpPr txBox="1">
              <a:spLocks noChangeArrowheads="1"/>
            </p:cNvSpPr>
            <p:nvPr/>
          </p:nvSpPr>
          <p:spPr bwMode="auto">
            <a:xfrm>
              <a:off x="-2878046" y="-72122"/>
              <a:ext cx="21265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LONDON</a:t>
              </a:r>
              <a:r>
                <a:rPr lang="en-US" altLang="en-US" sz="12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altLang="en-US" sz="8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(Stansted)</a:t>
              </a:r>
            </a:p>
          </p:txBody>
        </p:sp>
        <p:sp>
          <p:nvSpPr>
            <p:cNvPr id="14404" name="TextBox 344"/>
            <p:cNvSpPr txBox="1">
              <a:spLocks noChangeArrowheads="1"/>
            </p:cNvSpPr>
            <p:nvPr/>
          </p:nvSpPr>
          <p:spPr bwMode="auto">
            <a:xfrm>
              <a:off x="-2875437" y="120784"/>
              <a:ext cx="155234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Year round</a:t>
              </a:r>
            </a:p>
          </p:txBody>
        </p:sp>
      </p:grpSp>
      <p:grpSp>
        <p:nvGrpSpPr>
          <p:cNvPr id="355" name="Group 354"/>
          <p:cNvGrpSpPr>
            <a:grpSpLocks/>
          </p:cNvGrpSpPr>
          <p:nvPr/>
        </p:nvGrpSpPr>
        <p:grpSpPr bwMode="auto">
          <a:xfrm>
            <a:off x="3575844" y="2818271"/>
            <a:ext cx="1593850" cy="376758"/>
            <a:chOff x="-3071975" y="316394"/>
            <a:chExt cx="2126507" cy="501715"/>
          </a:xfrm>
        </p:grpSpPr>
        <p:sp>
          <p:nvSpPr>
            <p:cNvPr id="14395" name="TextBox 355"/>
            <p:cNvSpPr txBox="1">
              <a:spLocks noChangeArrowheads="1"/>
            </p:cNvSpPr>
            <p:nvPr/>
          </p:nvSpPr>
          <p:spPr bwMode="auto">
            <a:xfrm>
              <a:off x="-3071975" y="316394"/>
              <a:ext cx="2126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LONDON</a:t>
              </a:r>
              <a:r>
                <a:rPr lang="en-US" altLang="en-US" sz="12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 </a:t>
              </a:r>
              <a:r>
                <a:rPr lang="en-US" altLang="en-US" sz="8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(</a:t>
              </a:r>
              <a:r>
                <a:rPr lang="en-US" altLang="en-US" sz="800" b="1" dirty="0" err="1">
                  <a:solidFill>
                    <a:srgbClr val="FFFF00"/>
                  </a:solidFill>
                  <a:latin typeface="Source Sans Pro" panose="020B0503030403020204" pitchFamily="34" charset="0"/>
                </a:rPr>
                <a:t>Luton</a:t>
              </a:r>
              <a:r>
                <a:rPr lang="en-US" altLang="en-US" sz="8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)</a:t>
              </a:r>
            </a:p>
          </p:txBody>
        </p:sp>
        <p:sp>
          <p:nvSpPr>
            <p:cNvPr id="14396" name="TextBox 356"/>
            <p:cNvSpPr txBox="1">
              <a:spLocks noChangeArrowheads="1"/>
            </p:cNvSpPr>
            <p:nvPr/>
          </p:nvSpPr>
          <p:spPr bwMode="auto">
            <a:xfrm>
              <a:off x="-3064904" y="510336"/>
              <a:ext cx="1552339" cy="307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Year round</a:t>
              </a:r>
            </a:p>
          </p:txBody>
        </p:sp>
      </p:grpSp>
      <p:grpSp>
        <p:nvGrpSpPr>
          <p:cNvPr id="359" name="Group 358"/>
          <p:cNvGrpSpPr>
            <a:grpSpLocks/>
          </p:cNvGrpSpPr>
          <p:nvPr/>
        </p:nvGrpSpPr>
        <p:grpSpPr bwMode="auto">
          <a:xfrm>
            <a:off x="3333569" y="4785996"/>
            <a:ext cx="1595437" cy="387350"/>
            <a:chOff x="-234386" y="3216511"/>
            <a:chExt cx="2126510" cy="516217"/>
          </a:xfrm>
        </p:grpSpPr>
        <p:sp>
          <p:nvSpPr>
            <p:cNvPr id="14393" name="TextBox 359"/>
            <p:cNvSpPr txBox="1">
              <a:spLocks noChangeArrowheads="1"/>
            </p:cNvSpPr>
            <p:nvPr/>
          </p:nvSpPr>
          <p:spPr bwMode="auto">
            <a:xfrm>
              <a:off x="-234386" y="3216511"/>
              <a:ext cx="2126510" cy="36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>
                  <a:solidFill>
                    <a:srgbClr val="FFFF00"/>
                  </a:solidFill>
                  <a:latin typeface="Source Sans Pro" panose="020B0503030403020204" pitchFamily="34" charset="0"/>
                </a:rPr>
                <a:t>MAJORCA</a:t>
              </a:r>
            </a:p>
          </p:txBody>
        </p:sp>
        <p:sp>
          <p:nvSpPr>
            <p:cNvPr id="14394" name="TextBox 360"/>
            <p:cNvSpPr txBox="1">
              <a:spLocks noChangeArrowheads="1"/>
            </p:cNvSpPr>
            <p:nvPr/>
          </p:nvSpPr>
          <p:spPr bwMode="auto">
            <a:xfrm>
              <a:off x="68670" y="3424952"/>
              <a:ext cx="155234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>
                  <a:solidFill>
                    <a:srgbClr val="FFFFFF"/>
                  </a:solidFill>
                  <a:latin typeface="Source Sans Pro" panose="020B0503030403020204" pitchFamily="34" charset="0"/>
                </a:rPr>
                <a:t>Seasonal</a:t>
              </a:r>
            </a:p>
          </p:txBody>
        </p:sp>
      </p:grpSp>
      <p:sp>
        <p:nvSpPr>
          <p:cNvPr id="362" name="TextBox 361"/>
          <p:cNvSpPr txBox="1">
            <a:spLocks noChangeArrowheads="1"/>
          </p:cNvSpPr>
          <p:nvPr/>
        </p:nvSpPr>
        <p:spPr bwMode="auto">
          <a:xfrm>
            <a:off x="2703784" y="4706677"/>
            <a:ext cx="1341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>
                <a:solidFill>
                  <a:srgbClr val="FFFF00"/>
                </a:solidFill>
                <a:latin typeface="Source Sans Pro" panose="020B0503030403020204" pitchFamily="34" charset="0"/>
              </a:rPr>
              <a:t>ALICANTE</a:t>
            </a:r>
          </a:p>
        </p:txBody>
      </p:sp>
      <p:sp>
        <p:nvSpPr>
          <p:cNvPr id="363" name="TextBox 362"/>
          <p:cNvSpPr txBox="1">
            <a:spLocks noChangeArrowheads="1"/>
          </p:cNvSpPr>
          <p:nvPr/>
        </p:nvSpPr>
        <p:spPr bwMode="auto">
          <a:xfrm>
            <a:off x="3038475" y="4867014"/>
            <a:ext cx="977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Seasonal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53186" y="1175386"/>
            <a:ext cx="370868" cy="2806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922092" y="1164623"/>
            <a:ext cx="370868" cy="2806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782" y="1233318"/>
            <a:ext cx="169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1200" dirty="0">
                <a:solidFill>
                  <a:prstClr val="white"/>
                </a:solidFill>
                <a:latin typeface="Source Sans Pro" panose="020B0503030403020204" pitchFamily="34" charset="0"/>
              </a:rPr>
              <a:t>Charter Services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312960" y="1215844"/>
            <a:ext cx="169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1200" dirty="0">
                <a:solidFill>
                  <a:prstClr val="white"/>
                </a:solidFill>
                <a:latin typeface="Source Sans Pro" panose="020B0503030403020204" pitchFamily="34" charset="0"/>
              </a:rPr>
              <a:t>Scheduled Services</a:t>
            </a:r>
          </a:p>
        </p:txBody>
      </p:sp>
      <p:sp>
        <p:nvSpPr>
          <p:cNvPr id="159" name="TextBox 95"/>
          <p:cNvSpPr txBox="1">
            <a:spLocks noChangeArrowheads="1"/>
          </p:cNvSpPr>
          <p:nvPr/>
        </p:nvSpPr>
        <p:spPr bwMode="auto">
          <a:xfrm>
            <a:off x="2461851" y="2266803"/>
            <a:ext cx="1593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FFF00"/>
                </a:solidFill>
                <a:latin typeface="Source Sans Pro" panose="020B0503030403020204" pitchFamily="34" charset="0"/>
              </a:rPr>
              <a:t>LIVERPOOL</a:t>
            </a:r>
          </a:p>
        </p:txBody>
      </p: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3386638" y="2260589"/>
            <a:ext cx="1593848" cy="407675"/>
            <a:chOff x="-7822800" y="151912"/>
            <a:chExt cx="2126506" cy="474599"/>
          </a:xfrm>
        </p:grpSpPr>
        <p:sp>
          <p:nvSpPr>
            <p:cNvPr id="105" name="TextBox 95"/>
            <p:cNvSpPr txBox="1">
              <a:spLocks noChangeArrowheads="1"/>
            </p:cNvSpPr>
            <p:nvPr/>
          </p:nvSpPr>
          <p:spPr bwMode="auto">
            <a:xfrm>
              <a:off x="-7822800" y="339870"/>
              <a:ext cx="2126506" cy="286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EAST-MIDLANDS</a:t>
              </a:r>
            </a:p>
          </p:txBody>
        </p:sp>
        <p:sp>
          <p:nvSpPr>
            <p:cNvPr id="106" name="TextBox 96"/>
            <p:cNvSpPr txBox="1">
              <a:spLocks noChangeArrowheads="1"/>
            </p:cNvSpPr>
            <p:nvPr/>
          </p:nvSpPr>
          <p:spPr bwMode="auto">
            <a:xfrm>
              <a:off x="-7779655" y="151912"/>
              <a:ext cx="1058837" cy="2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Source Sans Pro" panose="020B0503030403020204" pitchFamily="34" charset="0"/>
                </a:rPr>
                <a:t>Year round</a:t>
              </a:r>
            </a:p>
          </p:txBody>
        </p:sp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3062180" y="1912651"/>
            <a:ext cx="153987" cy="122237"/>
            <a:chOff x="8415130" y="2849217"/>
            <a:chExt cx="450574" cy="450574"/>
          </a:xfrm>
        </p:grpSpPr>
        <p:sp>
          <p:nvSpPr>
            <p:cNvPr id="108" name="Teardrop 107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0" name="TextBox 95"/>
          <p:cNvSpPr txBox="1">
            <a:spLocks noChangeArrowheads="1"/>
          </p:cNvSpPr>
          <p:nvPr/>
        </p:nvSpPr>
        <p:spPr bwMode="auto">
          <a:xfrm>
            <a:off x="3053801" y="1679492"/>
            <a:ext cx="1593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FFF00"/>
                </a:solidFill>
                <a:latin typeface="Source Sans Pro" panose="020B0503030403020204" pitchFamily="34" charset="0"/>
              </a:rPr>
              <a:t>EDINBURGH</a:t>
            </a:r>
          </a:p>
        </p:txBody>
      </p:sp>
      <p:sp>
        <p:nvSpPr>
          <p:cNvPr id="111" name="TextBox 96"/>
          <p:cNvSpPr txBox="1">
            <a:spLocks noChangeArrowheads="1"/>
          </p:cNvSpPr>
          <p:nvPr/>
        </p:nvSpPr>
        <p:spPr bwMode="auto">
          <a:xfrm>
            <a:off x="3157673" y="1819592"/>
            <a:ext cx="11635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Year round</a:t>
            </a:r>
          </a:p>
        </p:txBody>
      </p: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3222734" y="2473650"/>
            <a:ext cx="153987" cy="122237"/>
            <a:chOff x="8415130" y="2849217"/>
            <a:chExt cx="450574" cy="450574"/>
          </a:xfrm>
        </p:grpSpPr>
        <p:sp>
          <p:nvSpPr>
            <p:cNvPr id="113" name="Teardrop 112"/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5" name="TextBox 134">
            <a:extLst>
              <a:ext uri="{FF2B5EF4-FFF2-40B4-BE49-F238E27FC236}">
                <a16:creationId xmlns:a16="http://schemas.microsoft.com/office/drawing/2014/main" id="{C328E3AE-3F10-4404-A3FB-709D620F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16" y="2560328"/>
            <a:ext cx="950035" cy="2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FFF00"/>
                </a:solidFill>
                <a:latin typeface="Source Sans Pro" panose="020B0503030403020204" pitchFamily="34" charset="0"/>
              </a:rPr>
              <a:t>BIRMINGHAM</a:t>
            </a:r>
          </a:p>
        </p:txBody>
      </p:sp>
      <p:sp>
        <p:nvSpPr>
          <p:cNvPr id="116" name="TextBox 135">
            <a:extLst>
              <a:ext uri="{FF2B5EF4-FFF2-40B4-BE49-F238E27FC236}">
                <a16:creationId xmlns:a16="http://schemas.microsoft.com/office/drawing/2014/main" id="{1EADFA8F-0698-4E95-8D9C-59496E68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07" y="2691554"/>
            <a:ext cx="1164337" cy="23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 Year round </a:t>
            </a:r>
          </a:p>
        </p:txBody>
      </p:sp>
      <p:sp>
        <p:nvSpPr>
          <p:cNvPr id="120" name="Title 2">
            <a:extLst>
              <a:ext uri="{FF2B5EF4-FFF2-40B4-BE49-F238E27FC236}">
                <a16:creationId xmlns:a16="http://schemas.microsoft.com/office/drawing/2014/main" id="{EE851F10-D886-3240-124F-F71A2BF26775}"/>
              </a:ext>
            </a:extLst>
          </p:cNvPr>
          <p:cNvSpPr txBox="1">
            <a:spLocks/>
          </p:cNvSpPr>
          <p:nvPr/>
        </p:nvSpPr>
        <p:spPr>
          <a:xfrm>
            <a:off x="838200" y="146375"/>
            <a:ext cx="9258841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1" dirty="0">
                <a:solidFill>
                  <a:schemeClr val="bg1"/>
                </a:solidFill>
              </a:rPr>
              <a:t>Route Network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6F9ED5C-810E-E11E-CC64-AA9E24C90DB0}"/>
              </a:ext>
            </a:extLst>
          </p:cNvPr>
          <p:cNvSpPr/>
          <p:nvPr/>
        </p:nvSpPr>
        <p:spPr>
          <a:xfrm>
            <a:off x="838200" y="474885"/>
            <a:ext cx="8739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endParaRPr lang="en-IE" altLang="en-US" sz="14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IE" alt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19 Destinations across the UK &amp; Europe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3A16FA-252D-EF68-5AD1-09EA77207F07}"/>
              </a:ext>
            </a:extLst>
          </p:cNvPr>
          <p:cNvGrpSpPr>
            <a:grpSpLocks/>
          </p:cNvGrpSpPr>
          <p:nvPr/>
        </p:nvGrpSpPr>
        <p:grpSpPr bwMode="auto">
          <a:xfrm>
            <a:off x="3444935" y="2626611"/>
            <a:ext cx="153987" cy="122237"/>
            <a:chOff x="8415130" y="2849217"/>
            <a:chExt cx="450574" cy="450574"/>
          </a:xfrm>
        </p:grpSpPr>
        <p:sp>
          <p:nvSpPr>
            <p:cNvPr id="123" name="Teardrop 122">
              <a:extLst>
                <a:ext uri="{FF2B5EF4-FFF2-40B4-BE49-F238E27FC236}">
                  <a16:creationId xmlns:a16="http://schemas.microsoft.com/office/drawing/2014/main" id="{EF9FEA08-655B-0E9B-DC6A-4F187EDAB7A1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E98CB67-C241-464F-29E0-96A23A48CFF6}"/>
                </a:ext>
              </a:extLst>
            </p:cNvPr>
            <p:cNvSpPr/>
            <p:nvPr/>
          </p:nvSpPr>
          <p:spPr>
            <a:xfrm>
              <a:off x="8545193" y="2977953"/>
              <a:ext cx="190448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CF5E3F-506B-1D40-2AA6-87180456EBC0}"/>
              </a:ext>
            </a:extLst>
          </p:cNvPr>
          <p:cNvGrpSpPr>
            <a:grpSpLocks/>
          </p:cNvGrpSpPr>
          <p:nvPr/>
        </p:nvGrpSpPr>
        <p:grpSpPr bwMode="auto">
          <a:xfrm>
            <a:off x="-878086" y="5994232"/>
            <a:ext cx="2590799" cy="428851"/>
            <a:chOff x="2050759" y="3554101"/>
            <a:chExt cx="2774612" cy="571956"/>
          </a:xfrm>
        </p:grpSpPr>
        <p:sp>
          <p:nvSpPr>
            <p:cNvPr id="8" name="TextBox 293">
              <a:extLst>
                <a:ext uri="{FF2B5EF4-FFF2-40B4-BE49-F238E27FC236}">
                  <a16:creationId xmlns:a16="http://schemas.microsoft.com/office/drawing/2014/main" id="{F2029743-5509-C3B2-3BE1-734247D8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759" y="3554101"/>
              <a:ext cx="2774612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     LANZAROTE</a:t>
              </a:r>
            </a:p>
          </p:txBody>
        </p:sp>
        <p:sp>
          <p:nvSpPr>
            <p:cNvPr id="10" name="TextBox 294">
              <a:extLst>
                <a:ext uri="{FF2B5EF4-FFF2-40B4-BE49-F238E27FC236}">
                  <a16:creationId xmlns:a16="http://schemas.microsoft.com/office/drawing/2014/main" id="{DE7ACF4F-2EDB-B926-AD3C-203E28B34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496" y="3818278"/>
              <a:ext cx="1552340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Year Round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0BCAD-E8FE-6A96-9F6A-0A3B6D83861D}"/>
              </a:ext>
            </a:extLst>
          </p:cNvPr>
          <p:cNvGrpSpPr>
            <a:grpSpLocks/>
          </p:cNvGrpSpPr>
          <p:nvPr/>
        </p:nvGrpSpPr>
        <p:grpSpPr bwMode="auto">
          <a:xfrm>
            <a:off x="732025" y="6400747"/>
            <a:ext cx="211137" cy="184150"/>
            <a:chOff x="8415130" y="2849217"/>
            <a:chExt cx="450574" cy="450574"/>
          </a:xfrm>
        </p:grpSpPr>
        <p:sp>
          <p:nvSpPr>
            <p:cNvPr id="12" name="Teardrop 11">
              <a:extLst>
                <a:ext uri="{FF2B5EF4-FFF2-40B4-BE49-F238E27FC236}">
                  <a16:creationId xmlns:a16="http://schemas.microsoft.com/office/drawing/2014/main" id="{A6238178-0586-8AAF-0DA6-8661B3A7F18F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29F1D9-F08A-AA49-D750-84AA377173CB}"/>
                </a:ext>
              </a:extLst>
            </p:cNvPr>
            <p:cNvSpPr/>
            <p:nvPr/>
          </p:nvSpPr>
          <p:spPr>
            <a:xfrm>
              <a:off x="8543866" y="2977399"/>
              <a:ext cx="193103" cy="194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9E7015-6A6A-B601-13C9-36653C68C486}"/>
              </a:ext>
            </a:extLst>
          </p:cNvPr>
          <p:cNvGrpSpPr>
            <a:grpSpLocks/>
          </p:cNvGrpSpPr>
          <p:nvPr/>
        </p:nvGrpSpPr>
        <p:grpSpPr bwMode="auto">
          <a:xfrm>
            <a:off x="3333172" y="2996513"/>
            <a:ext cx="153988" cy="122237"/>
            <a:chOff x="8415130" y="2849217"/>
            <a:chExt cx="450574" cy="450574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096BBE38-9527-0E4A-3E8B-2025D2169E81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12853C-95FB-F11F-E453-876493C868AB}"/>
                </a:ext>
              </a:extLst>
            </p:cNvPr>
            <p:cNvSpPr/>
            <p:nvPr/>
          </p:nvSpPr>
          <p:spPr>
            <a:xfrm>
              <a:off x="8545192" y="2977953"/>
              <a:ext cx="190450" cy="193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TextBox 356">
            <a:extLst>
              <a:ext uri="{FF2B5EF4-FFF2-40B4-BE49-F238E27FC236}">
                <a16:creationId xmlns:a16="http://schemas.microsoft.com/office/drawing/2014/main" id="{512ED78A-65B3-7FD4-502A-7625C433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570" y="3253191"/>
            <a:ext cx="1163502" cy="2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Source Sans Pro" panose="020B0503030403020204" pitchFamily="34" charset="0"/>
              </a:rPr>
              <a:t>Year round</a:t>
            </a: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FFF0974C-5051-163D-17B0-CC5C445E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07" y="3083566"/>
            <a:ext cx="1595438" cy="2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dirty="0">
                <a:solidFill>
                  <a:srgbClr val="FFFF00"/>
                </a:solidFill>
                <a:latin typeface="Source Sans Pro" panose="020B0503030403020204" pitchFamily="34" charset="0"/>
              </a:rPr>
              <a:t>LONDON</a:t>
            </a:r>
            <a:r>
              <a:rPr lang="en-US" altLang="en-US" sz="1200" b="1" dirty="0">
                <a:solidFill>
                  <a:srgbClr val="FFFF00"/>
                </a:solidFill>
                <a:latin typeface="Source Sans Pro" panose="020B0503030403020204" pitchFamily="34" charset="0"/>
              </a:rPr>
              <a:t> </a:t>
            </a:r>
            <a:r>
              <a:rPr lang="en-US" altLang="en-US" sz="800" b="1" dirty="0">
                <a:solidFill>
                  <a:srgbClr val="FFFF00"/>
                </a:solidFill>
                <a:latin typeface="Source Sans Pro" panose="020B0503030403020204" pitchFamily="34" charset="0"/>
              </a:rPr>
              <a:t>(Heathrow)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A6CEB9-EAEE-48B0-B733-2420F4CA3402}"/>
              </a:ext>
            </a:extLst>
          </p:cNvPr>
          <p:cNvGrpSpPr>
            <a:grpSpLocks/>
          </p:cNvGrpSpPr>
          <p:nvPr/>
        </p:nvGrpSpPr>
        <p:grpSpPr bwMode="auto">
          <a:xfrm>
            <a:off x="-1757366" y="5836805"/>
            <a:ext cx="2590799" cy="431204"/>
            <a:chOff x="1589062" y="3437523"/>
            <a:chExt cx="2774612" cy="575094"/>
          </a:xfrm>
        </p:grpSpPr>
        <p:sp>
          <p:nvSpPr>
            <p:cNvPr id="19" name="TextBox 293">
              <a:extLst>
                <a:ext uri="{FF2B5EF4-FFF2-40B4-BE49-F238E27FC236}">
                  <a16:creationId xmlns:a16="http://schemas.microsoft.com/office/drawing/2014/main" id="{5F5D786E-7733-08B3-46C8-D75F36F46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062" y="3437523"/>
              <a:ext cx="2774612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FFFF00"/>
                  </a:solidFill>
                  <a:latin typeface="Source Sans Pro" panose="020B0503030403020204" pitchFamily="34" charset="0"/>
                </a:rPr>
                <a:t>     TENERIFE</a:t>
              </a:r>
            </a:p>
          </p:txBody>
        </p:sp>
        <p:sp>
          <p:nvSpPr>
            <p:cNvPr id="20" name="TextBox 294">
              <a:extLst>
                <a:ext uri="{FF2B5EF4-FFF2-40B4-BE49-F238E27FC236}">
                  <a16:creationId xmlns:a16="http://schemas.microsoft.com/office/drawing/2014/main" id="{9E43D5DB-99E6-363E-9474-1BC89F86E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736" y="3704838"/>
              <a:ext cx="1552340" cy="30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9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Year Round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2D314E-0F63-AE72-90C5-F6299F570881}"/>
              </a:ext>
            </a:extLst>
          </p:cNvPr>
          <p:cNvGrpSpPr>
            <a:grpSpLocks/>
          </p:cNvGrpSpPr>
          <p:nvPr/>
        </p:nvGrpSpPr>
        <p:grpSpPr bwMode="auto">
          <a:xfrm>
            <a:off x="283855" y="6330730"/>
            <a:ext cx="211137" cy="184150"/>
            <a:chOff x="8415130" y="2849217"/>
            <a:chExt cx="450574" cy="450574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ABC87A66-2B10-05C9-6895-00CC48F5B690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A0CF1C-3E03-9204-870F-C1338F61B334}"/>
                </a:ext>
              </a:extLst>
            </p:cNvPr>
            <p:cNvSpPr/>
            <p:nvPr/>
          </p:nvSpPr>
          <p:spPr>
            <a:xfrm>
              <a:off x="8543866" y="2977399"/>
              <a:ext cx="193103" cy="194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98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river, city&#10;&#10;Description automatically generated">
            <a:extLst>
              <a:ext uri="{FF2B5EF4-FFF2-40B4-BE49-F238E27FC236}">
                <a16:creationId xmlns:a16="http://schemas.microsoft.com/office/drawing/2014/main" id="{02E0875D-BA37-B490-78F5-A73903DFD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976" y="7678"/>
            <a:ext cx="7082956" cy="6842644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975" y="-20547"/>
            <a:ext cx="6605483" cy="687854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C5390B-CFEC-4685-872D-CA812D14E79B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950BA90-C20C-451C-AEA8-E2D1F3EBFB20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E655408-B9B0-47BF-BD03-C642A51355B7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78EA9CE-5BC7-4D97-94AA-B3877F58E02E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78530-D6DB-4957-9FFE-A0251AF3EEA0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730E041-5320-42BB-B471-BF6CCF5679C0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FF5AD0-94D8-41B0-BDD0-7FD212750859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87EF3C9-A170-41C1-8564-1A18A16225DE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71CD3AA-C3B0-4682-BB48-0385839F2DC9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AF2557-B6CF-43E1-B9C2-B0039BA29CBC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80B1C64-6EC7-478F-AECB-953AD0E2510F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47EF8A8-D512-49EB-B80D-F7CBD2FD4778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80182C-70AA-4CDD-84BA-E333C32E9BF1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4D41E13-7425-437F-BA7B-DE53D0184EC3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077E97-5374-49CA-9955-496039B574EC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49761A5-3AA0-46DE-94F9-EA42786B63DC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8732088-D229-4709-9FE7-26DF775FE713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AD5B92F-BD57-4CEA-BCA7-25E69F94EE99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D2837DD-4D9A-42E0-90E3-DDD42F287F48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BEBAC79-CE20-40D1-BECF-1C0177387AFF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6E8ACFB-2336-4ADC-9ADF-974B899BA533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E7889B0-DB4F-438D-80DC-65AEAAB4EDC3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9295EA3-289A-472F-90CF-2391F284EC66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95B0E59-DCF7-41B0-8371-2A2B4A119E43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3BF6962-EAEB-479E-A8E1-5A2F1D7557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282" y="4531192"/>
            <a:ext cx="3295650" cy="2330260"/>
          </a:xfrm>
          <a:prstGeom prst="rect">
            <a:avLst/>
          </a:prstGeom>
        </p:spPr>
      </p:pic>
      <p:pic>
        <p:nvPicPr>
          <p:cNvPr id="39" name="Picture 38" descr="Text&#10;&#10;Description automatically generated with medium confidence">
            <a:extLst>
              <a:ext uri="{FF2B5EF4-FFF2-40B4-BE49-F238E27FC236}">
                <a16:creationId xmlns:a16="http://schemas.microsoft.com/office/drawing/2014/main" id="{059D3723-0928-498B-ADCA-21B8FE2E43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0" y="6112616"/>
            <a:ext cx="1841766" cy="876648"/>
          </a:xfrm>
          <a:prstGeom prst="rect">
            <a:avLst/>
          </a:prstGeom>
        </p:spPr>
      </p:pic>
      <p:sp>
        <p:nvSpPr>
          <p:cNvPr id="38" name="Title 2">
            <a:extLst>
              <a:ext uri="{FF2B5EF4-FFF2-40B4-BE49-F238E27FC236}">
                <a16:creationId xmlns:a16="http://schemas.microsoft.com/office/drawing/2014/main" id="{38BF9204-1B9F-A372-E915-A035BC9A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72" y="30144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Route Expansion 2023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8BB454-DA61-15F4-3086-83D5A8CA0E34}"/>
              </a:ext>
            </a:extLst>
          </p:cNvPr>
          <p:cNvSpPr/>
          <p:nvPr/>
        </p:nvSpPr>
        <p:spPr>
          <a:xfrm>
            <a:off x="838200" y="682348"/>
            <a:ext cx="8739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endParaRPr lang="en-IE" altLang="en-US" sz="1400" dirty="0">
              <a:solidFill>
                <a:srgbClr val="7E7D7E"/>
              </a:solidFill>
              <a:latin typeface="Source Sans Pro" panose="020B0503030403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IE" altLang="en-US" sz="1400" dirty="0">
                <a:solidFill>
                  <a:srgbClr val="7E7D7E"/>
                </a:solidFill>
                <a:latin typeface="Source Sans Pro" panose="020B0503030403020204" pitchFamily="34" charset="0"/>
              </a:rPr>
              <a:t>3 new services announced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84680A-F21A-D4FF-2F0E-11387CBCC459}"/>
              </a:ext>
            </a:extLst>
          </p:cNvPr>
          <p:cNvGrpSpPr/>
          <p:nvPr/>
        </p:nvGrpSpPr>
        <p:grpSpPr>
          <a:xfrm>
            <a:off x="1054668" y="3681300"/>
            <a:ext cx="6544577" cy="2552853"/>
            <a:chOff x="-1408197" y="2486589"/>
            <a:chExt cx="5485180" cy="255285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DD88CD-68DC-290A-B803-B2CDC3FCCE41}"/>
                </a:ext>
              </a:extLst>
            </p:cNvPr>
            <p:cNvSpPr txBox="1"/>
            <p:nvPr/>
          </p:nvSpPr>
          <p:spPr>
            <a:xfrm>
              <a:off x="2263258" y="2486589"/>
              <a:ext cx="1813725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7E7D7E"/>
                  </a:solidFill>
                  <a:latin typeface="Source Sans Pro" panose="020B0503030403020204" pitchFamily="34" charset="0"/>
                </a:rPr>
                <a:t>40,000+ extra seats added on services to London, Edinburgh, East Midlands, &amp; Liverpool in 2023</a:t>
              </a:r>
            </a:p>
            <a:p>
              <a:r>
                <a:rPr lang="en-US" sz="1500" b="1" dirty="0">
                  <a:solidFill>
                    <a:schemeClr val="bg1"/>
                  </a:solidFill>
                </a:rPr>
                <a:t> 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A894EE-A24E-8C63-2A5A-EE47DE3081B9}"/>
                </a:ext>
              </a:extLst>
            </p:cNvPr>
            <p:cNvCxnSpPr/>
            <p:nvPr/>
          </p:nvCxnSpPr>
          <p:spPr>
            <a:xfrm>
              <a:off x="-1408197" y="2601901"/>
              <a:ext cx="0" cy="2437541"/>
            </a:xfrm>
            <a:prstGeom prst="line">
              <a:avLst/>
            </a:prstGeom>
            <a:ln w="15875">
              <a:solidFill>
                <a:srgbClr val="7E7D7E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65CB82-7AB9-923E-532B-DF33BDAE3F37}"/>
              </a:ext>
            </a:extLst>
          </p:cNvPr>
          <p:cNvGrpSpPr/>
          <p:nvPr/>
        </p:nvGrpSpPr>
        <p:grpSpPr>
          <a:xfrm>
            <a:off x="895700" y="2657103"/>
            <a:ext cx="2191164" cy="2347636"/>
            <a:chOff x="1316280" y="2312774"/>
            <a:chExt cx="1767502" cy="143081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B261E4-255E-AA18-484C-BD4993C92CEA}"/>
                </a:ext>
              </a:extLst>
            </p:cNvPr>
            <p:cNvSpPr txBox="1"/>
            <p:nvPr/>
          </p:nvSpPr>
          <p:spPr>
            <a:xfrm>
              <a:off x="1523209" y="2936993"/>
              <a:ext cx="1560573" cy="80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7E7D7E"/>
                  </a:solidFill>
                  <a:latin typeface="Source Sans Pro" panose="020B0503030403020204" pitchFamily="34" charset="0"/>
                </a:rPr>
                <a:t>New services</a:t>
              </a:r>
            </a:p>
            <a:p>
              <a:endParaRPr lang="en-US" sz="1600" b="1" dirty="0">
                <a:solidFill>
                  <a:srgbClr val="7E7D7E"/>
                </a:solidFill>
                <a:latin typeface="Source Sans Pro" panose="020B05030304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7E7D7E"/>
                  </a:solidFill>
                  <a:latin typeface="Source Sans Pro" panose="020B0503030403020204" pitchFamily="34" charset="0"/>
                </a:rPr>
                <a:t>Lanzarote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7E7D7E"/>
                  </a:solidFill>
                  <a:latin typeface="Source Sans Pro" panose="020B0503030403020204" pitchFamily="34" charset="0"/>
                </a:rPr>
                <a:t>Tenerife</a:t>
              </a:r>
            </a:p>
            <a:p>
              <a:endParaRPr lang="en-US" sz="1600" b="1" dirty="0">
                <a:solidFill>
                  <a:srgbClr val="7E7D7E"/>
                </a:solidFill>
                <a:latin typeface="Source Sans Pro" panose="020B050303040302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67425E6-B94F-2DF9-0827-885F55A35DEE}"/>
                </a:ext>
              </a:extLst>
            </p:cNvPr>
            <p:cNvCxnSpPr/>
            <p:nvPr/>
          </p:nvCxnSpPr>
          <p:spPr>
            <a:xfrm>
              <a:off x="1316280" y="2312774"/>
              <a:ext cx="0" cy="1428750"/>
            </a:xfrm>
            <a:prstGeom prst="line">
              <a:avLst/>
            </a:prstGeom>
            <a:ln w="15875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62E6EE-3F03-1DAB-27D6-5D3F58160CFF}"/>
              </a:ext>
            </a:extLst>
          </p:cNvPr>
          <p:cNvGrpSpPr/>
          <p:nvPr/>
        </p:nvGrpSpPr>
        <p:grpSpPr>
          <a:xfrm>
            <a:off x="671084" y="6192555"/>
            <a:ext cx="9144000" cy="321030"/>
            <a:chOff x="0" y="2121749"/>
            <a:chExt cx="9144000" cy="32103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BD28B14-C512-5911-1BB2-EC5E5E2B6EBD}"/>
                </a:ext>
              </a:extLst>
            </p:cNvPr>
            <p:cNvSpPr/>
            <p:nvPr/>
          </p:nvSpPr>
          <p:spPr>
            <a:xfrm>
              <a:off x="0" y="2133600"/>
              <a:ext cx="91440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18995C-B11C-DFED-729D-D1A9D44AFD99}"/>
                </a:ext>
              </a:extLst>
            </p:cNvPr>
            <p:cNvCxnSpPr/>
            <p:nvPr/>
          </p:nvCxnSpPr>
          <p:spPr>
            <a:xfrm>
              <a:off x="2445745" y="2121749"/>
              <a:ext cx="0" cy="30480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CBD56C0-51F0-04C1-DF21-6FE4073B7E2E}"/>
                </a:ext>
              </a:extLst>
            </p:cNvPr>
            <p:cNvCxnSpPr/>
            <p:nvPr/>
          </p:nvCxnSpPr>
          <p:spPr>
            <a:xfrm>
              <a:off x="6788476" y="2137979"/>
              <a:ext cx="0" cy="30480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49C8DC-8C5A-D3DB-9DE2-18C4881C85CC}"/>
                </a:ext>
              </a:extLst>
            </p:cNvPr>
            <p:cNvCxnSpPr/>
            <p:nvPr/>
          </p:nvCxnSpPr>
          <p:spPr>
            <a:xfrm>
              <a:off x="4658267" y="2133600"/>
              <a:ext cx="0" cy="30480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5FD22DE-CAA4-6D8D-CA60-015250978AAC}"/>
                </a:ext>
              </a:extLst>
            </p:cNvPr>
            <p:cNvCxnSpPr/>
            <p:nvPr/>
          </p:nvCxnSpPr>
          <p:spPr>
            <a:xfrm>
              <a:off x="389984" y="2133600"/>
              <a:ext cx="0" cy="304800"/>
            </a:xfrm>
            <a:prstGeom prst="line">
              <a:avLst/>
            </a:prstGeom>
            <a:ln w="158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B2D30017-1AAF-EAA2-F7FF-9897EE70D2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37" y="1217419"/>
            <a:ext cx="3272762" cy="4370083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27BBA10-881A-FA9A-401D-57237D0E436D}"/>
              </a:ext>
            </a:extLst>
          </p:cNvPr>
          <p:cNvCxnSpPr/>
          <p:nvPr/>
        </p:nvCxnSpPr>
        <p:spPr>
          <a:xfrm>
            <a:off x="3093572" y="3796612"/>
            <a:ext cx="0" cy="2437541"/>
          </a:xfrm>
          <a:prstGeom prst="line">
            <a:avLst/>
          </a:prstGeom>
          <a:ln w="15875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2DD5D0C-1A10-5DA3-B4C7-B08D6929FD6C}"/>
              </a:ext>
            </a:extLst>
          </p:cNvPr>
          <p:cNvSpPr txBox="1"/>
          <p:nvPr/>
        </p:nvSpPr>
        <p:spPr>
          <a:xfrm>
            <a:off x="3499286" y="3681302"/>
            <a:ext cx="181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E7D7E"/>
                </a:solidFill>
                <a:latin typeface="Source Sans Pro" panose="020B0503030403020204" pitchFamily="34" charset="0"/>
              </a:rPr>
              <a:t>New Service</a:t>
            </a:r>
          </a:p>
          <a:p>
            <a:endParaRPr lang="en-US" sz="1600" b="1" dirty="0">
              <a:solidFill>
                <a:srgbClr val="7E7D7E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E7D7E"/>
                </a:solidFill>
                <a:latin typeface="Source Sans Pro" panose="020B0503030403020204" pitchFamily="34" charset="0"/>
              </a:rPr>
              <a:t>London Heathrow</a:t>
            </a:r>
          </a:p>
          <a:p>
            <a:endParaRPr lang="en-US" sz="1600" b="1" dirty="0">
              <a:solidFill>
                <a:srgbClr val="7E7D7E"/>
              </a:solidFill>
              <a:latin typeface="Source Sans Pro" panose="020B0503030403020204" pitchFamily="34" charset="0"/>
            </a:endParaRPr>
          </a:p>
          <a:p>
            <a:endParaRPr lang="en-US" sz="1600" b="1" dirty="0">
              <a:solidFill>
                <a:srgbClr val="7E7D7E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7E8292D-8370-7B8E-1F70-D285EB453D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638" y="1547635"/>
            <a:ext cx="3478428" cy="1770364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C8A9306-A50D-9833-871E-D04869AC799A}"/>
              </a:ext>
            </a:extLst>
          </p:cNvPr>
          <p:cNvCxnSpPr/>
          <p:nvPr/>
        </p:nvCxnSpPr>
        <p:spPr>
          <a:xfrm>
            <a:off x="3116829" y="3800802"/>
            <a:ext cx="0" cy="2437541"/>
          </a:xfrm>
          <a:prstGeom prst="line">
            <a:avLst/>
          </a:prstGeom>
          <a:ln w="15875">
            <a:solidFill>
              <a:srgbClr val="7E7D7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D1B8F52-4AAF-87A8-34C3-FB11A709C200}"/>
              </a:ext>
            </a:extLst>
          </p:cNvPr>
          <p:cNvCxnSpPr/>
          <p:nvPr/>
        </p:nvCxnSpPr>
        <p:spPr>
          <a:xfrm>
            <a:off x="5329600" y="3782579"/>
            <a:ext cx="0" cy="2437541"/>
          </a:xfrm>
          <a:prstGeom prst="line">
            <a:avLst/>
          </a:prstGeom>
          <a:ln w="15875">
            <a:solidFill>
              <a:srgbClr val="7E7D7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48D0824-E636-2CD1-D5D8-931CA0307C17}"/>
              </a:ext>
            </a:extLst>
          </p:cNvPr>
          <p:cNvCxnSpPr/>
          <p:nvPr/>
        </p:nvCxnSpPr>
        <p:spPr>
          <a:xfrm>
            <a:off x="7455160" y="3821603"/>
            <a:ext cx="0" cy="2437541"/>
          </a:xfrm>
          <a:prstGeom prst="line">
            <a:avLst/>
          </a:prstGeom>
          <a:ln w="15875">
            <a:solidFill>
              <a:srgbClr val="7E7D7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4399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men standing in front of an airplane&#10;&#10;Description automatically generated with medium confidence">
            <a:extLst>
              <a:ext uri="{FF2B5EF4-FFF2-40B4-BE49-F238E27FC236}">
                <a16:creationId xmlns:a16="http://schemas.microsoft.com/office/drawing/2014/main" id="{C80D6594-FD9E-953C-ADFB-36E16164A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37" y="-11358"/>
            <a:ext cx="4573306" cy="685800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71F9C2-A147-4DB5-B02D-5D1D35642ABB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E2656A98-50E1-4AAC-BB6D-DD7800204E87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1A57F5-9A6E-4600-B4FD-E8BD58FF2B19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983A63B-0A83-48D2-9635-24B3B4F207AE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7EB4250-604A-41BA-AB31-A06C16B1205F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16BE019-850D-47B8-BB2D-11EB03551C77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D14E71-4DA6-463C-B08B-72291A637324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30CF61F-DCA3-4FE0-BB7F-3F4F88D7EE22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5496E41-9C12-4CA7-A195-2C1683832458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3EFC16A-941A-42D2-ACEF-99A837B30A23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5D1FB8E-C63A-473D-850A-88B79BB06B12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90E6ACF-1BBF-4668-A0FF-F64CEECC0EBC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19F6804-D5BD-4972-BA73-5E6D329CA3C3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98B5455-40C7-4031-9A6B-2CA55F731B89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77D7E83-CB39-4178-99B0-A862D6A0433D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CE25C65-60BA-43BB-BC7E-D80166D04F21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96F8E06-4028-437F-B1C7-65C71CF2FB6F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352F304-06A0-4D46-A7E3-D69CCE04ACC2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E90BBFB-E41F-4B0A-BC97-9B501A6AFB6E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E41C555-AFB1-4563-84BD-E73C30D2D497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EC21EC8-958D-4B36-B69C-4FF20518B627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B8F28F9-A9BD-4F58-AF00-7050851406C4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0471858-775E-494B-AB6B-6B3622B06D6E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5DE00E6-E3F2-41F9-87D4-775C6E9D2C1E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0A20365-3E97-42D8-B38C-884085157A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83" y="4472161"/>
            <a:ext cx="3292383" cy="2378161"/>
          </a:xfrm>
          <a:prstGeom prst="rect">
            <a:avLst/>
          </a:prstGeom>
        </p:spPr>
      </p:pic>
      <p:pic>
        <p:nvPicPr>
          <p:cNvPr id="38" name="Picture 37" descr="Text&#10;&#10;Description automatically generated with medium confidence">
            <a:extLst>
              <a:ext uri="{FF2B5EF4-FFF2-40B4-BE49-F238E27FC236}">
                <a16:creationId xmlns:a16="http://schemas.microsoft.com/office/drawing/2014/main" id="{39E87F4E-9883-4463-BFA6-AC1FB59F9D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06651"/>
            <a:ext cx="1841766" cy="87664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228" y="-22715"/>
            <a:ext cx="5076444" cy="68807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B304B4C-796C-AA49-D3F6-C74A0E4E4B20}"/>
              </a:ext>
            </a:extLst>
          </p:cNvPr>
          <p:cNvSpPr txBox="1"/>
          <p:nvPr/>
        </p:nvSpPr>
        <p:spPr>
          <a:xfrm>
            <a:off x="921434" y="1253890"/>
            <a:ext cx="103051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New Daily service to London Heathrow starts March 26</a:t>
            </a:r>
            <a:r>
              <a:rPr lang="en-US" sz="2400" baseline="30000" dirty="0">
                <a:solidFill>
                  <a:srgbClr val="646562"/>
                </a:solidFill>
                <a:latin typeface="Source Sans Pro" panose="020B0503030403020204" pitchFamily="34" charset="0"/>
              </a:rPr>
              <a:t>th</a:t>
            </a: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 with Aer Lingus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First time in the airports 37-year history that we will be connected to one of Europe’s major international airport hubs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Seamless connections via London Heathrow Airport to 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Onward connectivity to 80+ destinations worldwide</a:t>
            </a:r>
            <a:endParaRPr lang="en-US" sz="1000" dirty="0">
              <a:solidFill>
                <a:srgbClr val="646562"/>
              </a:solidFill>
              <a:latin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Aer Lingus currently has partnerships with a network of airlines including,</a:t>
            </a:r>
          </a:p>
          <a:p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     Air Canada, Alaska Airlines, American Airlines, British Airways, Iberia, </a:t>
            </a:r>
          </a:p>
          <a:p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     JetBlue and United Airlines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British Airways codeshares on Aer Lingus services which </a:t>
            </a:r>
          </a:p>
          <a:p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      will offer global access from Ireland West Airport      </a:t>
            </a:r>
          </a:p>
          <a:p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      to/from UK and London Heathrow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562"/>
                </a:solidFill>
                <a:latin typeface="Source Sans Pro" panose="020B0503030403020204" pitchFamily="34" charset="0"/>
              </a:rPr>
              <a:t>Major boost for businesses in the region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6BB7FB44-0476-402A-8289-847A287C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New – London Heathrow Route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7ACFE2-E679-683C-7277-0997EA636D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35" y="3861642"/>
            <a:ext cx="3515072" cy="25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98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48AF2140-CB5A-BAE7-6114-F8FB27242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044" y="7679"/>
            <a:ext cx="5867363" cy="6842644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99324304-8DC2-4770-B60B-FB7FB2BF1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8976" y="-21175"/>
            <a:ext cx="2788913" cy="687917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E7CFAB-12DA-4D89-BAC7-8256F20B3385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E990320B-D231-42DD-A227-99E9A65FDB1E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1D7521-9495-40F5-8CB5-0C3D3FD2D6D2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E86AD5B-760B-42F4-8F0B-5BBC7756DA6F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DFD6330-CDF7-4E90-A75A-CB2D3D875558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F694263-031A-4A01-B156-AB9E7C93B7E2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A2FA804-C096-4AC4-8565-E18179BAF83A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90C910E-5046-4D79-8214-606DBCB9F6CE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5E7DF9-36E7-49AC-8CDA-657D4727E479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D7CA6CF-9A27-4180-A454-F08E8D451375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E7B9248-1EBB-4C51-889A-1AE5E3862515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193F6E3-0AA0-44A2-AEAB-D90B9FC1503E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FA9B988-93BB-456B-ABEF-DDCA836FA38A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D476A01-22AF-4A76-BC4A-DF39A156C2AF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8288A5C-091B-4DCE-9882-C83A973FD86B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03D18F0-4005-4372-B071-BC353AD75BB4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49492EF-8447-42C4-A406-78053818A7FC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65F90D5-84B8-4FDC-B629-EE7D8D52A9E8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CF1088D-AE90-4377-B115-48241A8CB76B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1DEFE85-AF3A-4170-A6F3-8541923E42D1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9C38975-2E3F-453E-AEC1-04575162D290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20080B6-0B48-40DD-BFF3-A84B40B4C268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7F8553-49EC-4473-9FFB-E5BDD1F9C80B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5F2C944-C83F-4792-B7BF-2E06B0F5B93D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99713FF-CE35-457F-8385-94A5A8C6FD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757" y="4531192"/>
            <a:ext cx="3295650" cy="2330260"/>
          </a:xfrm>
          <a:prstGeom prst="rect">
            <a:avLst/>
          </a:prstGeom>
        </p:spPr>
      </p:pic>
      <p:pic>
        <p:nvPicPr>
          <p:cNvPr id="40" name="Picture 39" descr="Text&#10;&#10;Description automatically generated with medium confidence">
            <a:extLst>
              <a:ext uri="{FF2B5EF4-FFF2-40B4-BE49-F238E27FC236}">
                <a16:creationId xmlns:a16="http://schemas.microsoft.com/office/drawing/2014/main" id="{AA0F5D31-6D4B-427C-88AB-AAC48BC51F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175" y="6112616"/>
            <a:ext cx="1841766" cy="876648"/>
          </a:xfrm>
          <a:prstGeom prst="rect">
            <a:avLst/>
          </a:prstGeom>
        </p:spPr>
      </p:pic>
      <p:sp>
        <p:nvSpPr>
          <p:cNvPr id="38" name="Title 2">
            <a:extLst>
              <a:ext uri="{FF2B5EF4-FFF2-40B4-BE49-F238E27FC236}">
                <a16:creationId xmlns:a16="http://schemas.microsoft.com/office/drawing/2014/main" id="{7208AB97-57AA-1B84-E472-8092FB63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Regional Economic Driver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D4AC13-258A-3DB4-83FD-C9B8625B6261}"/>
              </a:ext>
            </a:extLst>
          </p:cNvPr>
          <p:cNvSpPr/>
          <p:nvPr/>
        </p:nvSpPr>
        <p:spPr>
          <a:xfrm>
            <a:off x="838200" y="682348"/>
            <a:ext cx="8739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endParaRPr lang="en-IE" altLang="en-US" sz="1400" dirty="0">
              <a:solidFill>
                <a:srgbClr val="7E7D7E"/>
              </a:solidFill>
              <a:latin typeface="Source Sans Pro" panose="020B050303040302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IE" altLang="en-US" sz="1400" dirty="0">
                <a:solidFill>
                  <a:srgbClr val="7E7D7E"/>
                </a:solidFill>
                <a:latin typeface="Source Sans Pro" panose="020B0503030403020204" pitchFamily="34" charset="0"/>
              </a:rPr>
              <a:t>Over 250,000 visitors to the region annually to the West Coast of Ireland</a:t>
            </a:r>
          </a:p>
        </p:txBody>
      </p:sp>
      <p:pic>
        <p:nvPicPr>
          <p:cNvPr id="44" name="Picture 8" descr="Ireland">
            <a:hlinkClick r:id="rId7"/>
            <a:extLst>
              <a:ext uri="{FF2B5EF4-FFF2-40B4-BE49-F238E27FC236}">
                <a16:creationId xmlns:a16="http://schemas.microsoft.com/office/drawing/2014/main" id="{55A6524D-40A7-ADDE-EF25-D99D8E4A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099" y="2171358"/>
            <a:ext cx="3162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">
            <a:extLst>
              <a:ext uri="{FF2B5EF4-FFF2-40B4-BE49-F238E27FC236}">
                <a16:creationId xmlns:a16="http://schemas.microsoft.com/office/drawing/2014/main" id="{CFD82894-CEE9-C785-D209-CEEAE3D13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524" y="3953904"/>
            <a:ext cx="1057275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Galway – 38%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37E8BEB1-2616-A4EB-5BC3-DF71760F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249" y="2985529"/>
            <a:ext cx="965200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Sligo – 28%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" name="Text Box 13">
            <a:extLst>
              <a:ext uri="{FF2B5EF4-FFF2-40B4-BE49-F238E27FC236}">
                <a16:creationId xmlns:a16="http://schemas.microsoft.com/office/drawing/2014/main" id="{47244171-F77C-799C-3BC7-5A8CA6FC5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024" y="3309379"/>
            <a:ext cx="1038225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Leitrim – 7%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" name="Text Box 14">
            <a:extLst>
              <a:ext uri="{FF2B5EF4-FFF2-40B4-BE49-F238E27FC236}">
                <a16:creationId xmlns:a16="http://schemas.microsoft.com/office/drawing/2014/main" id="{3F4249D6-91AB-82CE-49E0-FB577989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649" y="3939617"/>
            <a:ext cx="1371600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Westmeath – 1%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31FE6E5C-91DF-992A-D6FE-BEF7DC5A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99" y="4320617"/>
            <a:ext cx="1047750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Offaly – 1%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 Box 16">
            <a:extLst>
              <a:ext uri="{FF2B5EF4-FFF2-40B4-BE49-F238E27FC236}">
                <a16:creationId xmlns:a16="http://schemas.microsoft.com/office/drawing/2014/main" id="{256B2230-C167-87AB-6BC7-D68833ECE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074" y="3328429"/>
            <a:ext cx="1139825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Longford – 1%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 Box 19">
            <a:extLst>
              <a:ext uri="{FF2B5EF4-FFF2-40B4-BE49-F238E27FC236}">
                <a16:creationId xmlns:a16="http://schemas.microsoft.com/office/drawing/2014/main" id="{5DB57762-B362-A71B-8EFA-3B2613841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799" y="4442854"/>
            <a:ext cx="1057275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Clare – 7%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" name="Text Box 12">
            <a:extLst>
              <a:ext uri="{FF2B5EF4-FFF2-40B4-BE49-F238E27FC236}">
                <a16:creationId xmlns:a16="http://schemas.microsoft.com/office/drawing/2014/main" id="{A3BB3F7D-678E-A2C1-FE70-A00C34E7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249" y="2450541"/>
            <a:ext cx="1044576" cy="246221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Donegal– 12%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F71D2C1-15F1-7B80-2300-728C6C4DBC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36" y="3781325"/>
            <a:ext cx="1962063" cy="1582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BDEB2452-7194-D4E3-3DBE-0111D66AC44C}"/>
              </a:ext>
            </a:extLst>
          </p:cNvPr>
          <p:cNvSpPr/>
          <p:nvPr/>
        </p:nvSpPr>
        <p:spPr>
          <a:xfrm>
            <a:off x="791369" y="2887407"/>
            <a:ext cx="1965608" cy="133685"/>
          </a:xfrm>
          <a:prstGeom prst="rect">
            <a:avLst/>
          </a:prstGeom>
          <a:solidFill>
            <a:srgbClr val="31A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ontent Placeholder 3">
            <a:extLst>
              <a:ext uri="{FF2B5EF4-FFF2-40B4-BE49-F238E27FC236}">
                <a16:creationId xmlns:a16="http://schemas.microsoft.com/office/drawing/2014/main" id="{3D6614E4-2DD9-954B-D150-77399B25F63C}"/>
              </a:ext>
            </a:extLst>
          </p:cNvPr>
          <p:cNvSpPr txBox="1">
            <a:spLocks/>
          </p:cNvSpPr>
          <p:nvPr/>
        </p:nvSpPr>
        <p:spPr>
          <a:xfrm>
            <a:off x="2889351" y="3518673"/>
            <a:ext cx="290088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cs typeface="Trebuchet MS"/>
              </a:rPr>
              <a:t>€170m+ spend                                annually in the region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61B741-8450-7822-A892-C90EBEFCDC6F}"/>
              </a:ext>
            </a:extLst>
          </p:cNvPr>
          <p:cNvSpPr/>
          <p:nvPr/>
        </p:nvSpPr>
        <p:spPr>
          <a:xfrm>
            <a:off x="3344239" y="2899693"/>
            <a:ext cx="1981779" cy="127951"/>
          </a:xfrm>
          <a:prstGeom prst="rect">
            <a:avLst/>
          </a:prstGeom>
          <a:solidFill>
            <a:srgbClr val="A1C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0DBA14D-9AA5-71FA-93AF-29A7CC3ED8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240" y="1373336"/>
            <a:ext cx="1981779" cy="152948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A20AE49-920A-B8B7-E2B6-1AA511619C5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69" y="1373337"/>
            <a:ext cx="1965608" cy="1514069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949EE34-1A6C-7B7E-AC8B-0D12040EA99E}"/>
              </a:ext>
            </a:extLst>
          </p:cNvPr>
          <p:cNvSpPr/>
          <p:nvPr/>
        </p:nvSpPr>
        <p:spPr>
          <a:xfrm>
            <a:off x="789488" y="5369694"/>
            <a:ext cx="1967489" cy="133685"/>
          </a:xfrm>
          <a:prstGeom prst="rect">
            <a:avLst/>
          </a:prstGeom>
          <a:solidFill>
            <a:srgbClr val="31A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29F7D52-9F4E-17B9-6337-5861EC5C94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3794" y="3783319"/>
            <a:ext cx="1994289" cy="1722839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26B9F2B-EBBC-DAA8-38BF-F1D7E3DE05A0}"/>
              </a:ext>
            </a:extLst>
          </p:cNvPr>
          <p:cNvSpPr/>
          <p:nvPr/>
        </p:nvSpPr>
        <p:spPr>
          <a:xfrm>
            <a:off x="3323794" y="5383711"/>
            <a:ext cx="1994289" cy="127951"/>
          </a:xfrm>
          <a:prstGeom prst="rect">
            <a:avLst/>
          </a:prstGeom>
          <a:solidFill>
            <a:srgbClr val="A1C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</a:t>
            </a:r>
          </a:p>
        </p:txBody>
      </p:sp>
      <p:sp>
        <p:nvSpPr>
          <p:cNvPr id="86" name="Text Box 11">
            <a:extLst>
              <a:ext uri="{FF2B5EF4-FFF2-40B4-BE49-F238E27FC236}">
                <a16:creationId xmlns:a16="http://schemas.microsoft.com/office/drawing/2014/main" id="{64B5E024-A3D4-D735-B4C6-F9A616C9C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362" y="3617354"/>
            <a:ext cx="1414462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Roscommon – 13%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id="{7AD23CFD-6804-78D6-DF74-BD0FBF72A168}"/>
              </a:ext>
            </a:extLst>
          </p:cNvPr>
          <p:cNvSpPr txBox="1">
            <a:spLocks/>
          </p:cNvSpPr>
          <p:nvPr/>
        </p:nvSpPr>
        <p:spPr>
          <a:xfrm>
            <a:off x="475269" y="3027644"/>
            <a:ext cx="25273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1600" dirty="0">
                <a:solidFill>
                  <a:srgbClr val="7E7D7E"/>
                </a:solidFill>
                <a:latin typeface="Source Sans Pro" panose="020B0503030403020204" pitchFamily="34" charset="0"/>
                <a:cs typeface="Trebuchet MS"/>
              </a:rPr>
              <a:t>250,000 annual overseas visitors to the regions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9A80821C-2144-8D12-294C-DA09BAD5F1E3}"/>
              </a:ext>
            </a:extLst>
          </p:cNvPr>
          <p:cNvSpPr txBox="1">
            <a:spLocks/>
          </p:cNvSpPr>
          <p:nvPr/>
        </p:nvSpPr>
        <p:spPr>
          <a:xfrm>
            <a:off x="2884041" y="3061036"/>
            <a:ext cx="2900881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1600" dirty="0">
                <a:solidFill>
                  <a:srgbClr val="7E7D7E"/>
                </a:solidFill>
                <a:latin typeface="Source Sans Pro" panose="020B0503030403020204" pitchFamily="34" charset="0"/>
                <a:cs typeface="Trebuchet MS"/>
              </a:rPr>
              <a:t>€180m+ spend                                annually in the region</a:t>
            </a:r>
          </a:p>
        </p:txBody>
      </p:sp>
      <p:sp>
        <p:nvSpPr>
          <p:cNvPr id="89" name="Content Placeholder 3">
            <a:extLst>
              <a:ext uri="{FF2B5EF4-FFF2-40B4-BE49-F238E27FC236}">
                <a16:creationId xmlns:a16="http://schemas.microsoft.com/office/drawing/2014/main" id="{30A8652D-AA53-83BE-E175-19B057EFC97D}"/>
              </a:ext>
            </a:extLst>
          </p:cNvPr>
          <p:cNvSpPr txBox="1">
            <a:spLocks/>
          </p:cNvSpPr>
          <p:nvPr/>
        </p:nvSpPr>
        <p:spPr>
          <a:xfrm>
            <a:off x="462068" y="5540484"/>
            <a:ext cx="25273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1600" dirty="0">
                <a:solidFill>
                  <a:srgbClr val="7E7D7E"/>
                </a:solidFill>
                <a:latin typeface="Source Sans Pro" panose="020B0503030403020204" pitchFamily="34" charset="0"/>
                <a:cs typeface="Trebuchet MS"/>
              </a:rPr>
              <a:t>900,000+ annual bed nights in the region</a:t>
            </a:r>
          </a:p>
        </p:txBody>
      </p:sp>
      <p:sp>
        <p:nvSpPr>
          <p:cNvPr id="90" name="Content Placeholder 3">
            <a:extLst>
              <a:ext uri="{FF2B5EF4-FFF2-40B4-BE49-F238E27FC236}">
                <a16:creationId xmlns:a16="http://schemas.microsoft.com/office/drawing/2014/main" id="{DA0C6C43-4B86-9760-9E83-DDC406BC79C7}"/>
              </a:ext>
            </a:extLst>
          </p:cNvPr>
          <p:cNvSpPr txBox="1">
            <a:spLocks/>
          </p:cNvSpPr>
          <p:nvPr/>
        </p:nvSpPr>
        <p:spPr>
          <a:xfrm>
            <a:off x="3034294" y="5547934"/>
            <a:ext cx="25273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1600" dirty="0">
                <a:solidFill>
                  <a:srgbClr val="7E7D7E"/>
                </a:solidFill>
                <a:latin typeface="Source Sans Pro" panose="020B0503030403020204" pitchFamily="34" charset="0"/>
                <a:cs typeface="Trebuchet MS"/>
              </a:rPr>
              <a:t>Supporting 3,177 jobs in the region</a:t>
            </a:r>
          </a:p>
        </p:txBody>
      </p:sp>
      <p:sp>
        <p:nvSpPr>
          <p:cNvPr id="95" name="Text Box 5">
            <a:extLst>
              <a:ext uri="{FF2B5EF4-FFF2-40B4-BE49-F238E27FC236}">
                <a16:creationId xmlns:a16="http://schemas.microsoft.com/office/drawing/2014/main" id="{5648D295-8D6B-7DFB-7534-1DB75F12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484" y="2506053"/>
            <a:ext cx="66453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Source Sans Pro Light" panose="020B0403030403020204" pitchFamily="34" charset="0"/>
                <a:ea typeface="MS PGothic" panose="020B0600070205080204" pitchFamily="34" charset="-128"/>
              </a:rPr>
              <a:t>Destinations of inbound visitors through the airport</a:t>
            </a:r>
            <a:endParaRPr lang="en-GB" altLang="en-US" sz="1000" b="1" dirty="0">
              <a:solidFill>
                <a:schemeClr val="bg1"/>
              </a:solidFill>
              <a:latin typeface="Source Sans Pro Light" panose="020B0403030403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9D3273C-04D2-EA75-B4E8-5853233EA8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0" y="6155335"/>
            <a:ext cx="1263005" cy="629482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71A10759-BD3C-E6D5-738F-088E8CC8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003" y="3615648"/>
            <a:ext cx="1057275" cy="244475"/>
          </a:xfrm>
          <a:prstGeom prst="rect">
            <a:avLst/>
          </a:prstGeom>
          <a:solidFill>
            <a:srgbClr val="00758D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Mayo – 75%</a:t>
            </a:r>
            <a:endParaRPr lang="en-GB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7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/>
      <p:bldP spid="80" grpId="0" animBg="1"/>
      <p:bldP spid="83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2ADBF4-0B93-4461-BEB8-A0140919D434}"/>
              </a:ext>
            </a:extLst>
          </p:cNvPr>
          <p:cNvCxnSpPr>
            <a:cxnSpLocks/>
          </p:cNvCxnSpPr>
          <p:nvPr/>
        </p:nvCxnSpPr>
        <p:spPr>
          <a:xfrm>
            <a:off x="466069" y="443060"/>
            <a:ext cx="0" cy="60520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1FAEC30E-E18B-448F-B267-D04D85630B0C}"/>
              </a:ext>
            </a:extLst>
          </p:cNvPr>
          <p:cNvSpPr/>
          <p:nvPr/>
        </p:nvSpPr>
        <p:spPr>
          <a:xfrm>
            <a:off x="382834" y="641567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0EDCCD-E1AA-40C8-818C-386590F2437E}"/>
              </a:ext>
            </a:extLst>
          </p:cNvPr>
          <p:cNvSpPr/>
          <p:nvPr/>
        </p:nvSpPr>
        <p:spPr>
          <a:xfrm>
            <a:off x="382834" y="34249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3E1553E-56D4-4AEA-AD6A-8565EAC3CD06}"/>
              </a:ext>
            </a:extLst>
          </p:cNvPr>
          <p:cNvSpPr/>
          <p:nvPr/>
        </p:nvSpPr>
        <p:spPr>
          <a:xfrm>
            <a:off x="382834" y="61854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008514-03B2-44F4-BDED-F6E7FA2FB909}"/>
              </a:ext>
            </a:extLst>
          </p:cNvPr>
          <p:cNvSpPr/>
          <p:nvPr/>
        </p:nvSpPr>
        <p:spPr>
          <a:xfrm>
            <a:off x="382834" y="894602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81BF9D-A27B-49C9-AC2A-9553313A0205}"/>
              </a:ext>
            </a:extLst>
          </p:cNvPr>
          <p:cNvSpPr/>
          <p:nvPr/>
        </p:nvSpPr>
        <p:spPr>
          <a:xfrm>
            <a:off x="382834" y="1170655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5A2ECED-4F66-4C13-92F0-9D14AA1D042E}"/>
              </a:ext>
            </a:extLst>
          </p:cNvPr>
          <p:cNvSpPr/>
          <p:nvPr/>
        </p:nvSpPr>
        <p:spPr>
          <a:xfrm>
            <a:off x="382834" y="1446708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82E5AFA-2D80-4D6A-B143-C15CAC00A117}"/>
              </a:ext>
            </a:extLst>
          </p:cNvPr>
          <p:cNvSpPr/>
          <p:nvPr/>
        </p:nvSpPr>
        <p:spPr>
          <a:xfrm>
            <a:off x="382834" y="1722761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B22886C-3936-445B-A30A-9607532CDD0B}"/>
              </a:ext>
            </a:extLst>
          </p:cNvPr>
          <p:cNvSpPr/>
          <p:nvPr/>
        </p:nvSpPr>
        <p:spPr>
          <a:xfrm>
            <a:off x="382834" y="1998814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7CA900-A05F-4931-96AC-7FB9F68FF971}"/>
              </a:ext>
            </a:extLst>
          </p:cNvPr>
          <p:cNvSpPr/>
          <p:nvPr/>
        </p:nvSpPr>
        <p:spPr>
          <a:xfrm>
            <a:off x="382834" y="2274867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331429A-0A3B-423C-B08C-3DCE35872176}"/>
              </a:ext>
            </a:extLst>
          </p:cNvPr>
          <p:cNvSpPr/>
          <p:nvPr/>
        </p:nvSpPr>
        <p:spPr>
          <a:xfrm>
            <a:off x="382834" y="2550920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CC60869-7CAC-4D17-9ACD-185B2DA73812}"/>
              </a:ext>
            </a:extLst>
          </p:cNvPr>
          <p:cNvSpPr/>
          <p:nvPr/>
        </p:nvSpPr>
        <p:spPr>
          <a:xfrm>
            <a:off x="382834" y="2826973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C431B15-1CC1-410D-95BD-DA9892630394}"/>
              </a:ext>
            </a:extLst>
          </p:cNvPr>
          <p:cNvSpPr/>
          <p:nvPr/>
        </p:nvSpPr>
        <p:spPr>
          <a:xfrm>
            <a:off x="382834" y="3103026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D5629C3-7510-4FC2-AF4B-DB26EE77EB61}"/>
              </a:ext>
            </a:extLst>
          </p:cNvPr>
          <p:cNvSpPr/>
          <p:nvPr/>
        </p:nvSpPr>
        <p:spPr>
          <a:xfrm>
            <a:off x="382834" y="3379079"/>
            <a:ext cx="166471" cy="166471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DF5ADAC-A41A-4A6B-940B-FFDE8CB1326F}"/>
              </a:ext>
            </a:extLst>
          </p:cNvPr>
          <p:cNvSpPr/>
          <p:nvPr/>
        </p:nvSpPr>
        <p:spPr>
          <a:xfrm>
            <a:off x="382834" y="3655132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8AD4D6C-7B0B-4E16-AA80-EFAEB07B3D44}"/>
              </a:ext>
            </a:extLst>
          </p:cNvPr>
          <p:cNvSpPr/>
          <p:nvPr/>
        </p:nvSpPr>
        <p:spPr>
          <a:xfrm>
            <a:off x="382834" y="3931185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8558569-4E48-423E-8C84-943FADA63C58}"/>
              </a:ext>
            </a:extLst>
          </p:cNvPr>
          <p:cNvSpPr/>
          <p:nvPr/>
        </p:nvSpPr>
        <p:spPr>
          <a:xfrm>
            <a:off x="382834" y="4207238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09B44CB-0D67-4864-ACBE-520E8AA1BD2C}"/>
              </a:ext>
            </a:extLst>
          </p:cNvPr>
          <p:cNvSpPr/>
          <p:nvPr/>
        </p:nvSpPr>
        <p:spPr>
          <a:xfrm>
            <a:off x="382834" y="4483291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ED32367-92C8-4D1C-BCCA-FC4B43ADF7CD}"/>
              </a:ext>
            </a:extLst>
          </p:cNvPr>
          <p:cNvSpPr/>
          <p:nvPr/>
        </p:nvSpPr>
        <p:spPr>
          <a:xfrm>
            <a:off x="382834" y="4759344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238F55F-1794-4F4A-8D23-4CA85E78C77E}"/>
              </a:ext>
            </a:extLst>
          </p:cNvPr>
          <p:cNvSpPr/>
          <p:nvPr/>
        </p:nvSpPr>
        <p:spPr>
          <a:xfrm>
            <a:off x="382834" y="5035397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5D4EBDE-B23F-4B04-8A9F-D9B895D85335}"/>
              </a:ext>
            </a:extLst>
          </p:cNvPr>
          <p:cNvSpPr/>
          <p:nvPr/>
        </p:nvSpPr>
        <p:spPr>
          <a:xfrm>
            <a:off x="382834" y="5311450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3E36B61-0FB2-4387-8D96-928E097CB1BC}"/>
              </a:ext>
            </a:extLst>
          </p:cNvPr>
          <p:cNvSpPr/>
          <p:nvPr/>
        </p:nvSpPr>
        <p:spPr>
          <a:xfrm>
            <a:off x="382834" y="5587503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C081DC8-AC57-4950-83EF-2D2CC7E4228F}"/>
              </a:ext>
            </a:extLst>
          </p:cNvPr>
          <p:cNvSpPr/>
          <p:nvPr/>
        </p:nvSpPr>
        <p:spPr>
          <a:xfrm>
            <a:off x="382834" y="5863556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185753-D165-420A-A5A8-E4A3FB31B20E}"/>
              </a:ext>
            </a:extLst>
          </p:cNvPr>
          <p:cNvSpPr/>
          <p:nvPr/>
        </p:nvSpPr>
        <p:spPr>
          <a:xfrm>
            <a:off x="382834" y="6139609"/>
            <a:ext cx="166471" cy="16647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EA61403-970D-41F2-A364-B88EF0F41C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310" y="4516678"/>
            <a:ext cx="3267863" cy="2330260"/>
          </a:xfrm>
          <a:prstGeom prst="rect">
            <a:avLst/>
          </a:prstGeom>
        </p:spPr>
      </p:pic>
      <p:pic>
        <p:nvPicPr>
          <p:cNvPr id="39" name="Picture 38" descr="Text&#10;&#10;Description automatically generated with medium confidence">
            <a:extLst>
              <a:ext uri="{FF2B5EF4-FFF2-40B4-BE49-F238E27FC236}">
                <a16:creationId xmlns:a16="http://schemas.microsoft.com/office/drawing/2014/main" id="{E97DBA7E-39BA-4A12-8A7A-DB3B79A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700" y="6112616"/>
            <a:ext cx="1826237" cy="876648"/>
          </a:xfrm>
          <a:prstGeom prst="rect">
            <a:avLst/>
          </a:prstGeom>
        </p:spPr>
      </p:pic>
      <p:pic>
        <p:nvPicPr>
          <p:cNvPr id="7" name="Picture 6" descr="A couple of airplanes at an airport&#10;&#10;Description automatically generated with medium confidence">
            <a:extLst>
              <a:ext uri="{FF2B5EF4-FFF2-40B4-BE49-F238E27FC236}">
                <a16:creationId xmlns:a16="http://schemas.microsoft.com/office/drawing/2014/main" id="{8B9CBE4D-4B9C-312E-0985-AF4867B32A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31" y="28561"/>
            <a:ext cx="5759669" cy="682943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097073D-BEAB-4A83-B3E1-7AFE2549DA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567" y="7678"/>
            <a:ext cx="2788913" cy="6858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1BA7ED1-6D6F-4415-8ABC-2F515F7B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8"/>
            <a:ext cx="925884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E7D7E"/>
                </a:solidFill>
              </a:rPr>
              <a:t>Airport’s Key Regional 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0DFA9-6B89-0B5C-5B5F-F4223705ABAA}"/>
              </a:ext>
            </a:extLst>
          </p:cNvPr>
          <p:cNvSpPr txBox="1"/>
          <p:nvPr/>
        </p:nvSpPr>
        <p:spPr>
          <a:xfrm>
            <a:off x="838200" y="1090099"/>
            <a:ext cx="7525877" cy="663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Identified by Government as a key transport infrastructure hub in NDP 2018-2027 &amp; Project Ireland 2040 &amp; in the NAP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Acknowledged as one of the state’s 4 main airports, and a critical driver of economic and tourism development along the WAW, Atlantic Economic Corridor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Key part of DTTAS Regional Airport’s </a:t>
            </a:r>
            <a:r>
              <a:rPr lang="en-US" sz="2400" spc="-20" dirty="0" err="1">
                <a:solidFill>
                  <a:srgbClr val="7E7D7E"/>
                </a:solidFill>
              </a:rPr>
              <a:t>programme</a:t>
            </a:r>
            <a:r>
              <a:rPr lang="en-US" sz="2400" spc="-20" dirty="0">
                <a:solidFill>
                  <a:srgbClr val="7E7D7E"/>
                </a:solidFill>
              </a:rPr>
              <a:t> and 2023 budget continues RAP funding for Regional Airports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Significant capital expenditure </a:t>
            </a:r>
            <a:r>
              <a:rPr lang="en-US" sz="2400" spc="-20" dirty="0" err="1">
                <a:solidFill>
                  <a:srgbClr val="7E7D7E"/>
                </a:solidFill>
              </a:rPr>
              <a:t>programme</a:t>
            </a:r>
            <a:r>
              <a:rPr lang="en-US" sz="2400" spc="-20" dirty="0">
                <a:solidFill>
                  <a:srgbClr val="7E7D7E"/>
                </a:solidFill>
              </a:rPr>
              <a:t> planned over next 5 years of c €30m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-20" dirty="0">
                <a:solidFill>
                  <a:srgbClr val="7E7D7E"/>
                </a:solidFill>
              </a:rPr>
              <a:t>Key projects include safety expansion of Airport’s main parking Apron, electrical upgrade and ongoing upgrades of the Airport’s Fire, ATC and Security infrastructure</a:t>
            </a:r>
          </a:p>
          <a:p>
            <a:pPr marL="342900" indent="-342900">
              <a:spcBef>
                <a:spcPts val="2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lang="en-US" sz="2400" spc="-20" dirty="0">
              <a:solidFill>
                <a:srgbClr val="7E7D7E"/>
              </a:solidFill>
            </a:endParaRPr>
          </a:p>
          <a:p>
            <a:pPr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  <a:p>
            <a:pPr fontAlgn="auto">
              <a:spcBef>
                <a:spcPts val="200"/>
              </a:spcBef>
              <a:spcAft>
                <a:spcPts val="500"/>
              </a:spcAft>
              <a:defRPr/>
            </a:pPr>
            <a:endParaRPr lang="en-US" sz="2400" spc="-20" dirty="0">
              <a:solidFill>
                <a:srgbClr val="7E7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788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zcomm">
  <a:themeElements>
    <a:clrScheme name="Rezcomm 2020">
      <a:dk1>
        <a:sysClr val="windowText" lastClr="000000"/>
      </a:dk1>
      <a:lt1>
        <a:sysClr val="window" lastClr="FFFFFF"/>
      </a:lt1>
      <a:dk2>
        <a:srgbClr val="544895"/>
      </a:dk2>
      <a:lt2>
        <a:srgbClr val="E7E6E6"/>
      </a:lt2>
      <a:accent1>
        <a:srgbClr val="544895"/>
      </a:accent1>
      <a:accent2>
        <a:srgbClr val="96C025"/>
      </a:accent2>
      <a:accent3>
        <a:srgbClr val="A5A5A5"/>
      </a:accent3>
      <a:accent4>
        <a:srgbClr val="E84187"/>
      </a:accent4>
      <a:accent5>
        <a:srgbClr val="00A19A"/>
      </a:accent5>
      <a:accent6>
        <a:srgbClr val="007DA8"/>
      </a:accent6>
      <a:hlink>
        <a:srgbClr val="E7343F"/>
      </a:hlink>
      <a:folHlink>
        <a:srgbClr val="F39200"/>
      </a:folHlink>
    </a:clrScheme>
    <a:fontScheme name="Rezcomm">
      <a:majorFont>
        <a:latin typeface="Museo Sans Rounded 10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zcomm" id="{B5C68B1C-955B-428D-BA31-F5B1C8AC98AD}" vid="{7664FEF4-FEC8-4BE4-83C7-9E76D0D5D4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0CABE1139C14D80467E8ED0ED21F8" ma:contentTypeVersion="14" ma:contentTypeDescription="Create a new document." ma:contentTypeScope="" ma:versionID="c8b97a7a19eb13b2b382509c69539c1f">
  <xsd:schema xmlns:xsd="http://www.w3.org/2001/XMLSchema" xmlns:xs="http://www.w3.org/2001/XMLSchema" xmlns:p="http://schemas.microsoft.com/office/2006/metadata/properties" xmlns:ns2="64eb47c3-48c0-4418-927d-a2aba22ba776" xmlns:ns3="b503ffc0-c4ac-4348-aeb8-c2f617ebc03f" targetNamespace="http://schemas.microsoft.com/office/2006/metadata/properties" ma:root="true" ma:fieldsID="0ad1d75e6c2017398b77b29c2051f854" ns2:_="" ns3:_="">
    <xsd:import namespace="64eb47c3-48c0-4418-927d-a2aba22ba776"/>
    <xsd:import namespace="b503ffc0-c4ac-4348-aeb8-c2f617ebc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b47c3-48c0-4418-927d-a2aba22ba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ffc0-c4ac-4348-aeb8-c2f617ebc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eb47c3-48c0-4418-927d-a2aba22ba776" xsi:nil="true"/>
    <Image xmlns="64eb47c3-48c0-4418-927d-a2aba22ba7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1F31D3-9F9D-4BC5-9AE9-30D970BA4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b47c3-48c0-4418-927d-a2aba22ba776"/>
    <ds:schemaRef ds:uri="b503ffc0-c4ac-4348-aeb8-c2f617ebc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495FA6-757A-42CE-AD0E-D8B219BCE0C2}">
  <ds:schemaRefs>
    <ds:schemaRef ds:uri="64eb47c3-48c0-4418-927d-a2aba22ba776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b503ffc0-c4ac-4348-aeb8-c2f617ebc03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7446FAD-565E-4BA8-905F-81DBE3C1E6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16204</TotalTime>
  <Words>996</Words>
  <Application>Microsoft Office PowerPoint</Application>
  <PresentationFormat>Widescreen</PresentationFormat>
  <Paragraphs>188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Museo Sans 500</vt:lpstr>
      <vt:lpstr>Museo Sans Rounded 100</vt:lpstr>
      <vt:lpstr>Museo Sans Rounded 1000</vt:lpstr>
      <vt:lpstr>Source Sans Pro</vt:lpstr>
      <vt:lpstr>Source Sans Pro Black</vt:lpstr>
      <vt:lpstr>Source Sans Pro Light</vt:lpstr>
      <vt:lpstr>Rezcomm</vt:lpstr>
      <vt:lpstr>Ireland West Airport Overview</vt:lpstr>
      <vt:lpstr>Ireland’s 4th Largest Airport</vt:lpstr>
      <vt:lpstr>Strong Recovery in PAX</vt:lpstr>
      <vt:lpstr>Growing Customer Base</vt:lpstr>
      <vt:lpstr>PowerPoint Presentation</vt:lpstr>
      <vt:lpstr>Route Expansion 2023</vt:lpstr>
      <vt:lpstr>New – London Heathrow Route</vt:lpstr>
      <vt:lpstr>Regional Economic Driver</vt:lpstr>
      <vt:lpstr>Airport’s Key Regional Position</vt:lpstr>
      <vt:lpstr>Deliverables for the region over the next 5 years</vt:lpstr>
      <vt:lpstr>Summary</vt:lpstr>
      <vt:lpstr>Innovation Exchange Challenge</vt:lpstr>
      <vt:lpstr>Innovation Exchange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‘plug-and-play’ airport marketplace for [CLIENT NAME]</dc:title>
  <dc:creator>Victoria Wallace</dc:creator>
  <cp:lastModifiedBy>Rachel Hubble</cp:lastModifiedBy>
  <cp:revision>154</cp:revision>
  <cp:lastPrinted>2022-04-19T10:15:59Z</cp:lastPrinted>
  <dcterms:created xsi:type="dcterms:W3CDTF">2020-08-13T16:37:56Z</dcterms:created>
  <dcterms:modified xsi:type="dcterms:W3CDTF">2023-06-26T07:48:08Z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0x01010045C0CABE1139C14D80467E8ED0ED21F8</vt:lpwstr>
  </property>
  <property fmtid="{D5CDD505-2E9C-101B-9397-08002B2CF9AE}" pid="3" name="Order">
    <vt:r8>44483000</vt:r8>
  </property>
  <property fmtid="{D5CDD505-2E9C-101B-9397-08002B2CF9AE}" pid="4" name="ComplianceAssetId">
    <vt:lpwstr/>
  </property>
  <property fmtid="{D5CDD505-2E9C-101B-9397-08002B2CF9AE}" pid="5" name="_ExtendedDescription">
    <vt:lpwstr/>
  </property>
</Properties>
</file>