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Spartan" panose="020B0604020202020204" charset="0"/>
      <p:regular r:id="rId11"/>
    </p:embeddedFont>
    <p:embeddedFont>
      <p:font typeface="Open Sans" panose="020B0606030504020204" pitchFamily="34" charset="0"/>
      <p:regular r:id="rId12"/>
    </p:embeddedFont>
    <p:embeddedFont>
      <p:font typeface="Open Sans Bold" panose="020B0806030504020204" charset="0"/>
      <p:regular r:id="rId13"/>
    </p:embeddedFont>
    <p:embeddedFont>
      <p:font typeface="Open Sauce SemiBold" panose="020B0604020202020204" charset="0"/>
      <p:regular r:id="rId14"/>
    </p:embeddedFont>
    <p:embeddedFont>
      <p:font typeface="Open Sauce SemiBold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08528" y="1810674"/>
            <a:ext cx="1270944" cy="604624"/>
          </a:xfrm>
          <a:custGeom>
            <a:avLst/>
            <a:gdLst/>
            <a:ahLst/>
            <a:cxnLst/>
            <a:rect l="l" t="t" r="r" b="b"/>
            <a:pathLst>
              <a:path w="1270944" h="604624">
                <a:moveTo>
                  <a:pt x="0" y="0"/>
                </a:moveTo>
                <a:lnTo>
                  <a:pt x="1270944" y="0"/>
                </a:lnTo>
                <a:lnTo>
                  <a:pt x="1270944" y="604624"/>
                </a:lnTo>
                <a:lnTo>
                  <a:pt x="0" y="604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 rot="-10800000">
            <a:off x="14856034" y="-1422191"/>
            <a:ext cx="4806532" cy="4806532"/>
          </a:xfrm>
          <a:custGeom>
            <a:avLst/>
            <a:gdLst/>
            <a:ahLst/>
            <a:cxnLst/>
            <a:rect l="l" t="t" r="r" b="b"/>
            <a:pathLst>
              <a:path w="4806532" h="4806532">
                <a:moveTo>
                  <a:pt x="0" y="0"/>
                </a:moveTo>
                <a:lnTo>
                  <a:pt x="4806532" y="0"/>
                </a:lnTo>
                <a:lnTo>
                  <a:pt x="4806532" y="4806532"/>
                </a:lnTo>
                <a:lnTo>
                  <a:pt x="0" y="4806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-1062719" y="-1422191"/>
            <a:ext cx="4806532" cy="4806532"/>
          </a:xfrm>
          <a:custGeom>
            <a:avLst/>
            <a:gdLst/>
            <a:ahLst/>
            <a:cxnLst/>
            <a:rect l="l" t="t" r="r" b="b"/>
            <a:pathLst>
              <a:path w="4806532" h="4806532">
                <a:moveTo>
                  <a:pt x="4806533" y="0"/>
                </a:moveTo>
                <a:lnTo>
                  <a:pt x="0" y="0"/>
                </a:lnTo>
                <a:lnTo>
                  <a:pt x="0" y="4806532"/>
                </a:lnTo>
                <a:lnTo>
                  <a:pt x="4806533" y="4806532"/>
                </a:lnTo>
                <a:lnTo>
                  <a:pt x="48065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5" name="Group 5"/>
          <p:cNvGrpSpPr/>
          <p:nvPr/>
        </p:nvGrpSpPr>
        <p:grpSpPr>
          <a:xfrm rot="8187890">
            <a:off x="15560506" y="8043695"/>
            <a:ext cx="3397588" cy="3402216"/>
            <a:chOff x="0" y="0"/>
            <a:chExt cx="2354580" cy="23577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357788"/>
            </a:xfrm>
            <a:custGeom>
              <a:avLst/>
              <a:gdLst/>
              <a:ahLst/>
              <a:cxnLst/>
              <a:rect l="l" t="t" r="r" b="b"/>
              <a:pathLst>
                <a:path w="2353310" h="2357788">
                  <a:moveTo>
                    <a:pt x="784860" y="2290478"/>
                  </a:moveTo>
                  <a:cubicBezTo>
                    <a:pt x="905510" y="2331118"/>
                    <a:pt x="1042670" y="2357788"/>
                    <a:pt x="1177290" y="2357788"/>
                  </a:cubicBezTo>
                  <a:cubicBezTo>
                    <a:pt x="1311910" y="2357788"/>
                    <a:pt x="1441450" y="2334928"/>
                    <a:pt x="1560830" y="2294288"/>
                  </a:cubicBezTo>
                  <a:cubicBezTo>
                    <a:pt x="1563370" y="2293018"/>
                    <a:pt x="1565910" y="2293018"/>
                    <a:pt x="1568450" y="2291748"/>
                  </a:cubicBezTo>
                  <a:cubicBezTo>
                    <a:pt x="2016760" y="2129188"/>
                    <a:pt x="2346960" y="1699928"/>
                    <a:pt x="2353310" y="11998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198974"/>
                  </a:lnTo>
                  <a:cubicBezTo>
                    <a:pt x="6350" y="1702468"/>
                    <a:pt x="331470" y="2131728"/>
                    <a:pt x="784860" y="2290478"/>
                  </a:cubicBezTo>
                  <a:close/>
                </a:path>
              </a:pathLst>
            </a:custGeom>
            <a:solidFill>
              <a:srgbClr val="78D64B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 rot="-8100000">
            <a:off x="-357419" y="7432445"/>
            <a:ext cx="3397588" cy="3402216"/>
            <a:chOff x="0" y="0"/>
            <a:chExt cx="2354580" cy="2357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3310" cy="2357788"/>
            </a:xfrm>
            <a:custGeom>
              <a:avLst/>
              <a:gdLst/>
              <a:ahLst/>
              <a:cxnLst/>
              <a:rect l="l" t="t" r="r" b="b"/>
              <a:pathLst>
                <a:path w="2353310" h="2357788">
                  <a:moveTo>
                    <a:pt x="784860" y="2290478"/>
                  </a:moveTo>
                  <a:cubicBezTo>
                    <a:pt x="905510" y="2331118"/>
                    <a:pt x="1042670" y="2357788"/>
                    <a:pt x="1177290" y="2357788"/>
                  </a:cubicBezTo>
                  <a:cubicBezTo>
                    <a:pt x="1311910" y="2357788"/>
                    <a:pt x="1441450" y="2334928"/>
                    <a:pt x="1560830" y="2294288"/>
                  </a:cubicBezTo>
                  <a:cubicBezTo>
                    <a:pt x="1563370" y="2293018"/>
                    <a:pt x="1565910" y="2293018"/>
                    <a:pt x="1568450" y="2291748"/>
                  </a:cubicBezTo>
                  <a:cubicBezTo>
                    <a:pt x="2016760" y="2129188"/>
                    <a:pt x="2346960" y="1699928"/>
                    <a:pt x="2353310" y="11998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198974"/>
                  </a:lnTo>
                  <a:cubicBezTo>
                    <a:pt x="6350" y="1702468"/>
                    <a:pt x="331470" y="2131728"/>
                    <a:pt x="784860" y="2290478"/>
                  </a:cubicBezTo>
                  <a:close/>
                </a:path>
              </a:pathLst>
            </a:custGeom>
            <a:solidFill>
              <a:srgbClr val="FF82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9" name="Freeform 9"/>
          <p:cNvSpPr/>
          <p:nvPr/>
        </p:nvSpPr>
        <p:spPr>
          <a:xfrm>
            <a:off x="-1096931" y="4407207"/>
            <a:ext cx="2437479" cy="2322253"/>
          </a:xfrm>
          <a:custGeom>
            <a:avLst/>
            <a:gdLst/>
            <a:ahLst/>
            <a:cxnLst/>
            <a:rect l="l" t="t" r="r" b="b"/>
            <a:pathLst>
              <a:path w="2437479" h="2322253">
                <a:moveTo>
                  <a:pt x="0" y="0"/>
                </a:moveTo>
                <a:lnTo>
                  <a:pt x="2437478" y="0"/>
                </a:lnTo>
                <a:lnTo>
                  <a:pt x="2437478" y="2322253"/>
                </a:lnTo>
                <a:lnTo>
                  <a:pt x="0" y="2322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6993061" y="4407207"/>
            <a:ext cx="2437479" cy="2322253"/>
          </a:xfrm>
          <a:custGeom>
            <a:avLst/>
            <a:gdLst/>
            <a:ahLst/>
            <a:cxnLst/>
            <a:rect l="l" t="t" r="r" b="b"/>
            <a:pathLst>
              <a:path w="2437479" h="2322253">
                <a:moveTo>
                  <a:pt x="0" y="0"/>
                </a:moveTo>
                <a:lnTo>
                  <a:pt x="2437478" y="0"/>
                </a:lnTo>
                <a:lnTo>
                  <a:pt x="2437478" y="2322253"/>
                </a:lnTo>
                <a:lnTo>
                  <a:pt x="0" y="2322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1" name="Group 11"/>
          <p:cNvGrpSpPr/>
          <p:nvPr/>
        </p:nvGrpSpPr>
        <p:grpSpPr>
          <a:xfrm>
            <a:off x="5524789" y="6817542"/>
            <a:ext cx="879506" cy="294966"/>
            <a:chOff x="0" y="0"/>
            <a:chExt cx="1172675" cy="393289"/>
          </a:xfrm>
        </p:grpSpPr>
        <p:sp>
          <p:nvSpPr>
            <p:cNvPr id="12" name="AutoShape 12"/>
            <p:cNvSpPr/>
            <p:nvPr/>
          </p:nvSpPr>
          <p:spPr>
            <a:xfrm>
              <a:off x="0" y="183944"/>
              <a:ext cx="1172675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E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79386" y="0"/>
              <a:ext cx="393289" cy="39328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8D64B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1884279" y="6773501"/>
            <a:ext cx="903164" cy="294966"/>
            <a:chOff x="0" y="0"/>
            <a:chExt cx="1204219" cy="393289"/>
          </a:xfrm>
        </p:grpSpPr>
        <p:sp>
          <p:nvSpPr>
            <p:cNvPr id="16" name="AutoShape 16"/>
            <p:cNvSpPr/>
            <p:nvPr/>
          </p:nvSpPr>
          <p:spPr>
            <a:xfrm>
              <a:off x="31544" y="183944"/>
              <a:ext cx="1172675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E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393289" cy="393289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8D64B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8168553" y="8063126"/>
            <a:ext cx="2264396" cy="1681677"/>
          </a:xfrm>
          <a:custGeom>
            <a:avLst/>
            <a:gdLst/>
            <a:ahLst/>
            <a:cxnLst/>
            <a:rect l="l" t="t" r="r" b="b"/>
            <a:pathLst>
              <a:path w="2264396" h="1681677">
                <a:moveTo>
                  <a:pt x="0" y="0"/>
                </a:moveTo>
                <a:lnTo>
                  <a:pt x="2264396" y="0"/>
                </a:lnTo>
                <a:lnTo>
                  <a:pt x="2264396" y="1681677"/>
                </a:lnTo>
                <a:lnTo>
                  <a:pt x="0" y="1681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0" name="TextBox 20"/>
          <p:cNvSpPr txBox="1"/>
          <p:nvPr/>
        </p:nvSpPr>
        <p:spPr>
          <a:xfrm>
            <a:off x="3666503" y="3944546"/>
            <a:ext cx="10954993" cy="192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3"/>
              </a:lnSpc>
            </a:pPr>
            <a:r>
              <a:rPr lang="en-US" sz="6699">
                <a:solidFill>
                  <a:srgbClr val="78D64B"/>
                </a:solidFill>
                <a:latin typeface="League Spartan"/>
              </a:rPr>
              <a:t>HORSE SPORT IRELAND</a:t>
            </a:r>
          </a:p>
          <a:p>
            <a:pPr algn="ctr">
              <a:lnSpc>
                <a:spcPts val="7503"/>
              </a:lnSpc>
            </a:pPr>
            <a:r>
              <a:rPr lang="en-US" sz="6699">
                <a:solidFill>
                  <a:srgbClr val="78D64B"/>
                </a:solidFill>
                <a:latin typeface="League Spartan"/>
              </a:rPr>
              <a:t>CHALLENGE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75745" y="6681835"/>
            <a:ext cx="5136510" cy="43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544" spc="106">
                <a:solidFill>
                  <a:srgbClr val="FDFDFD"/>
                </a:solidFill>
                <a:latin typeface="Open Sans"/>
              </a:rPr>
              <a:t>WWW.HORSESPORTIRELAND.IE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7286"/>
            <a:ext cx="1286735" cy="321684"/>
          </a:xfrm>
          <a:custGeom>
            <a:avLst/>
            <a:gdLst/>
            <a:ahLst/>
            <a:cxnLst/>
            <a:rect l="l" t="t" r="r" b="b"/>
            <a:pathLst>
              <a:path w="1286735" h="321684">
                <a:moveTo>
                  <a:pt x="0" y="0"/>
                </a:moveTo>
                <a:lnTo>
                  <a:pt x="1286735" y="0"/>
                </a:lnTo>
                <a:lnTo>
                  <a:pt x="1286735" y="321684"/>
                </a:lnTo>
                <a:lnTo>
                  <a:pt x="0" y="32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755592" y="7688774"/>
            <a:ext cx="4166432" cy="2282369"/>
            <a:chOff x="0" y="0"/>
            <a:chExt cx="10256960" cy="56187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56960" cy="5618757"/>
            </a:xfrm>
            <a:custGeom>
              <a:avLst/>
              <a:gdLst/>
              <a:ahLst/>
              <a:cxnLst/>
              <a:rect l="l" t="t" r="r" b="b"/>
              <a:pathLst>
                <a:path w="10256960" h="5618757">
                  <a:moveTo>
                    <a:pt x="995216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313957"/>
                  </a:lnTo>
                  <a:cubicBezTo>
                    <a:pt x="0" y="5482867"/>
                    <a:pt x="135890" y="5618757"/>
                    <a:pt x="304800" y="5618757"/>
                  </a:cubicBezTo>
                  <a:lnTo>
                    <a:pt x="9952160" y="5618757"/>
                  </a:lnTo>
                  <a:cubicBezTo>
                    <a:pt x="10121070" y="5618757"/>
                    <a:pt x="10256960" y="5482867"/>
                    <a:pt x="10256960" y="5313957"/>
                  </a:cubicBezTo>
                  <a:lnTo>
                    <a:pt x="10256960" y="304800"/>
                  </a:lnTo>
                  <a:cubicBezTo>
                    <a:pt x="10256960" y="135890"/>
                    <a:pt x="10121070" y="0"/>
                    <a:pt x="9952160" y="0"/>
                  </a:cubicBezTo>
                  <a:close/>
                </a:path>
              </a:pathLst>
            </a:custGeom>
            <a:solidFill>
              <a:srgbClr val="FF82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Freeform 5"/>
          <p:cNvSpPr/>
          <p:nvPr/>
        </p:nvSpPr>
        <p:spPr>
          <a:xfrm rot="2542121">
            <a:off x="8579912" y="-2347357"/>
            <a:ext cx="4190985" cy="3965720"/>
          </a:xfrm>
          <a:custGeom>
            <a:avLst/>
            <a:gdLst/>
            <a:ahLst/>
            <a:cxnLst/>
            <a:rect l="l" t="t" r="r" b="b"/>
            <a:pathLst>
              <a:path w="4190985" h="3965720">
                <a:moveTo>
                  <a:pt x="0" y="0"/>
                </a:moveTo>
                <a:lnTo>
                  <a:pt x="4190985" y="0"/>
                </a:lnTo>
                <a:lnTo>
                  <a:pt x="4190985" y="3965719"/>
                </a:lnTo>
                <a:lnTo>
                  <a:pt x="0" y="3965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6" name="Group 6"/>
          <p:cNvGrpSpPr/>
          <p:nvPr/>
        </p:nvGrpSpPr>
        <p:grpSpPr>
          <a:xfrm>
            <a:off x="9985976" y="1028700"/>
            <a:ext cx="17526000" cy="175260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2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95526" y="1984976"/>
            <a:ext cx="8302024" cy="83020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438" t="-2066" r="-73634" b="-30809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192295"/>
            <a:ext cx="6411721" cy="16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69"/>
              </a:lnSpc>
            </a:pPr>
            <a:r>
              <a:rPr lang="en-US" sz="9621">
                <a:solidFill>
                  <a:srgbClr val="FFFFFF"/>
                </a:solidFill>
                <a:latin typeface="Open Sauce SemiBold Bold"/>
              </a:rPr>
              <a:t>About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2612"/>
            <a:ext cx="11959020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8200"/>
                </a:solidFill>
                <a:latin typeface="Open Sauce SemiBold Bold"/>
              </a:rPr>
              <a:t>Horse Sport Ireland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126888"/>
            <a:ext cx="8957276" cy="284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7"/>
              </a:lnSpc>
            </a:pPr>
            <a:r>
              <a:rPr lang="en-US" sz="2341">
                <a:solidFill>
                  <a:srgbClr val="E8E8E8"/>
                </a:solidFill>
                <a:latin typeface="Open Sans"/>
              </a:rPr>
              <a:t>Horse Sport Ireland (HSI) was established in December 2006 by a joint initiative of the Minister for Agriculture and the Minister for Tourism and Sport.</a:t>
            </a:r>
          </a:p>
          <a:p>
            <a:pPr algn="just">
              <a:lnSpc>
                <a:spcPts val="3277"/>
              </a:lnSpc>
            </a:pPr>
            <a:endParaRPr lang="en-US" sz="2341">
              <a:solidFill>
                <a:srgbClr val="E8E8E8"/>
              </a:solidFill>
              <a:latin typeface="Open Sans"/>
            </a:endParaRPr>
          </a:p>
          <a:p>
            <a:pPr algn="just">
              <a:lnSpc>
                <a:spcPts val="3277"/>
              </a:lnSpc>
            </a:pPr>
            <a:r>
              <a:rPr lang="en-US" sz="2341">
                <a:solidFill>
                  <a:srgbClr val="E8E8E8"/>
                </a:solidFill>
                <a:latin typeface="Open Sans"/>
              </a:rPr>
              <a:t>A distinguishing feature of HSI is the continual interplay between sport and breeding - fundamental pillars of a successful sport horse industry.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694" y="7831649"/>
            <a:ext cx="1622673" cy="5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>
                <a:solidFill>
                  <a:srgbClr val="046A38"/>
                </a:solidFill>
                <a:latin typeface="League Spartan Bold"/>
              </a:rPr>
              <a:t>Mission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729" y="8488491"/>
            <a:ext cx="3950295" cy="120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7"/>
              </a:lnSpc>
            </a:pPr>
            <a:r>
              <a:rPr lang="en-US" sz="2341">
                <a:solidFill>
                  <a:srgbClr val="046A38"/>
                </a:solidFill>
                <a:latin typeface="Open Sans Bold"/>
              </a:rPr>
              <a:t>To lead the equestrian sector to enable it to fulfil its potential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78134" y="7182098"/>
            <a:ext cx="4260152" cy="2426151"/>
            <a:chOff x="0" y="0"/>
            <a:chExt cx="9866143" cy="56187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66144" cy="5618757"/>
            </a:xfrm>
            <a:custGeom>
              <a:avLst/>
              <a:gdLst/>
              <a:ahLst/>
              <a:cxnLst/>
              <a:rect l="l" t="t" r="r" b="b"/>
              <a:pathLst>
                <a:path w="9866144" h="5618757">
                  <a:moveTo>
                    <a:pt x="95613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313957"/>
                  </a:lnTo>
                  <a:cubicBezTo>
                    <a:pt x="0" y="5482867"/>
                    <a:pt x="135890" y="5618757"/>
                    <a:pt x="304800" y="5618757"/>
                  </a:cubicBezTo>
                  <a:lnTo>
                    <a:pt x="9561344" y="5618757"/>
                  </a:lnTo>
                  <a:cubicBezTo>
                    <a:pt x="9730253" y="5618757"/>
                    <a:pt x="9866144" y="5482867"/>
                    <a:pt x="9866144" y="5313957"/>
                  </a:cubicBezTo>
                  <a:lnTo>
                    <a:pt x="9866144" y="304800"/>
                  </a:lnTo>
                  <a:cubicBezTo>
                    <a:pt x="9866144" y="135890"/>
                    <a:pt x="9730253" y="0"/>
                    <a:pt x="9561344" y="0"/>
                  </a:cubicBezTo>
                  <a:close/>
                </a:path>
              </a:pathLst>
            </a:custGeom>
            <a:solidFill>
              <a:srgbClr val="78D64B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28784" y="7373674"/>
            <a:ext cx="1347490" cy="5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>
                <a:solidFill>
                  <a:srgbClr val="046A38"/>
                </a:solidFill>
                <a:latin typeface="League Spartan Bold"/>
              </a:rPr>
              <a:t>Vision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42625" y="8108649"/>
            <a:ext cx="3950295" cy="79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7"/>
              </a:lnSpc>
            </a:pPr>
            <a:r>
              <a:rPr lang="en-US" sz="2341">
                <a:solidFill>
                  <a:srgbClr val="046A38"/>
                </a:solidFill>
                <a:latin typeface="Open Sans Bold"/>
              </a:rPr>
              <a:t>To have the best horses and riders in the world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96226"/>
            <a:ext cx="7877487" cy="103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sz="6067">
                <a:solidFill>
                  <a:srgbClr val="78D64B"/>
                </a:solidFill>
                <a:latin typeface="Open Sauce SemiBold Bold"/>
              </a:rPr>
              <a:t>The Database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426794"/>
            <a:ext cx="17580271" cy="737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799" lvl="2" indent="-403266">
              <a:lnSpc>
                <a:spcPts val="3922"/>
              </a:lnSpc>
              <a:buFont typeface="Arial"/>
              <a:buChar char="⚬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Current iteration of “Animal Management System” been in use for ~15 years</a:t>
            </a:r>
          </a:p>
          <a:p>
            <a:pPr marL="1209799" lvl="2" indent="-403266">
              <a:lnSpc>
                <a:spcPts val="3922"/>
              </a:lnSpc>
              <a:buFont typeface="Arial"/>
              <a:buChar char="⚬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Approx. 550,000 Animal records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Animal Identifiers - Microchip, UELN, Reg number, DNA numbers, Name, Sex, Year of Birth, </a:t>
            </a:r>
            <a:r>
              <a:rPr lang="en-US" sz="2801" dirty="0" err="1">
                <a:solidFill>
                  <a:srgbClr val="FFFFFF"/>
                </a:solidFill>
                <a:latin typeface="Open Sauce SemiBold"/>
              </a:rPr>
              <a:t>Colour</a:t>
            </a: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, etc.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Breed and classification information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Pedigree information going back generations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Stallion coverings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Performance information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Breeder, Owner, Keeper information</a:t>
            </a:r>
          </a:p>
          <a:p>
            <a:pPr>
              <a:lnSpc>
                <a:spcPts val="3922"/>
              </a:lnSpc>
            </a:pPr>
            <a:endParaRPr lang="en-US" sz="2801" dirty="0">
              <a:solidFill>
                <a:srgbClr val="FFFFFF"/>
              </a:solidFill>
              <a:latin typeface="Open Sauce SemiBold"/>
            </a:endParaRPr>
          </a:p>
          <a:p>
            <a:pPr marL="1209799" lvl="2" indent="-403266">
              <a:lnSpc>
                <a:spcPts val="3922"/>
              </a:lnSpc>
              <a:buFont typeface="Arial"/>
              <a:buChar char="⚬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Approx. 190,000 Person records</a:t>
            </a:r>
          </a:p>
          <a:p>
            <a:pPr marL="1814699" lvl="3" indent="-453675">
              <a:lnSpc>
                <a:spcPts val="3922"/>
              </a:lnSpc>
              <a:buFont typeface="Arial"/>
              <a:buChar char="￭"/>
            </a:pPr>
            <a:r>
              <a:rPr lang="en-US" sz="2801" dirty="0">
                <a:solidFill>
                  <a:srgbClr val="FFFFFF"/>
                </a:solidFill>
                <a:latin typeface="Open Sauce SemiBold"/>
              </a:rPr>
              <a:t>Names, Address, Email, Phone Numbers, </a:t>
            </a:r>
            <a:r>
              <a:rPr lang="en-US" sz="2801" dirty="0" err="1">
                <a:solidFill>
                  <a:srgbClr val="FFFFFF"/>
                </a:solidFill>
                <a:latin typeface="Open Sauce SemiBold"/>
              </a:rPr>
              <a:t>etc</a:t>
            </a:r>
            <a:endParaRPr lang="en-US" sz="2801" dirty="0">
              <a:solidFill>
                <a:srgbClr val="FFFFFF"/>
              </a:solidFill>
              <a:latin typeface="Open Sauce SemiBold"/>
            </a:endParaRPr>
          </a:p>
          <a:p>
            <a:pPr>
              <a:lnSpc>
                <a:spcPts val="3922"/>
              </a:lnSpc>
            </a:pPr>
            <a:endParaRPr lang="en-US" sz="2801" dirty="0">
              <a:solidFill>
                <a:srgbClr val="FFFFFF"/>
              </a:solidFill>
              <a:latin typeface="Open Sauce SemiBold"/>
            </a:endParaRPr>
          </a:p>
          <a:p>
            <a:pPr>
              <a:lnSpc>
                <a:spcPts val="3922"/>
              </a:lnSpc>
            </a:pPr>
            <a:endParaRPr lang="en-US" sz="2801" dirty="0">
              <a:solidFill>
                <a:srgbClr val="FFFFFF"/>
              </a:solidFill>
              <a:latin typeface="Open Sauce SemiBold"/>
            </a:endParaRPr>
          </a:p>
          <a:p>
            <a:pPr>
              <a:lnSpc>
                <a:spcPts val="3922"/>
              </a:lnSpc>
            </a:pPr>
            <a:endParaRPr lang="en-US" sz="2801" dirty="0">
              <a:solidFill>
                <a:srgbClr val="FFFFFF"/>
              </a:solidFill>
              <a:latin typeface="Open Sauce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10357"/>
            <a:ext cx="8014878" cy="103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sz="6067">
                <a:solidFill>
                  <a:srgbClr val="78D64B"/>
                </a:solidFill>
                <a:latin typeface="Open Sauce SemiBold Bold"/>
              </a:rPr>
              <a:t>The Challenge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836138"/>
            <a:ext cx="18408174" cy="475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3594" lvl="2" indent="-424531">
              <a:lnSpc>
                <a:spcPts val="4129"/>
              </a:lnSpc>
              <a:buFont typeface="Arial"/>
              <a:buChar char="⚬"/>
            </a:pPr>
            <a:r>
              <a:rPr lang="en-US" sz="2949" dirty="0">
                <a:solidFill>
                  <a:srgbClr val="FFFFFF"/>
                </a:solidFill>
                <a:latin typeface="Open Sauce SemiBold"/>
              </a:rPr>
              <a:t>Currently moving off AMS to a new system</a:t>
            </a:r>
          </a:p>
          <a:p>
            <a:pPr marL="1273594" lvl="2" indent="-424531">
              <a:lnSpc>
                <a:spcPts val="4129"/>
              </a:lnSpc>
              <a:buFont typeface="Arial"/>
              <a:buChar char="⚬"/>
            </a:pPr>
            <a:r>
              <a:rPr lang="en-US" sz="2949" dirty="0">
                <a:solidFill>
                  <a:srgbClr val="FFFFFF"/>
                </a:solidFill>
                <a:latin typeface="Open Sauce SemiBold"/>
              </a:rPr>
              <a:t>AMS has never had any internal controls </a:t>
            </a:r>
          </a:p>
          <a:p>
            <a:pPr marL="1910391" lvl="3" indent="-477598">
              <a:lnSpc>
                <a:spcPts val="4129"/>
              </a:lnSpc>
              <a:buFont typeface="Arial"/>
              <a:buChar char="￭"/>
            </a:pPr>
            <a:r>
              <a:rPr lang="en-US" sz="2949" dirty="0">
                <a:solidFill>
                  <a:srgbClr val="FFFFFF"/>
                </a:solidFill>
                <a:latin typeface="Open Sauce SemiBold"/>
              </a:rPr>
              <a:t>anyone internal can make changes to current animal records or add new animals</a:t>
            </a:r>
          </a:p>
          <a:p>
            <a:pPr marL="1273594" lvl="2" indent="-424531">
              <a:lnSpc>
                <a:spcPts val="4129"/>
              </a:lnSpc>
              <a:buFont typeface="Arial"/>
              <a:buChar char="⚬"/>
            </a:pPr>
            <a:r>
              <a:rPr lang="en-US" sz="2949" dirty="0">
                <a:solidFill>
                  <a:srgbClr val="FFFFFF"/>
                </a:solidFill>
                <a:latin typeface="Open Sauce SemiBold"/>
              </a:rPr>
              <a:t>Data is very dirty and requires cleaning before transferring</a:t>
            </a:r>
          </a:p>
          <a:p>
            <a:pPr marL="1273594" lvl="2" indent="-424531">
              <a:lnSpc>
                <a:spcPts val="4129"/>
              </a:lnSpc>
              <a:buFont typeface="Arial"/>
              <a:buChar char="⚬"/>
            </a:pPr>
            <a:r>
              <a:rPr lang="en-US" sz="2949" dirty="0">
                <a:solidFill>
                  <a:srgbClr val="FFFFFF"/>
                </a:solidFill>
                <a:latin typeface="Open Sauce SemiBold"/>
              </a:rPr>
              <a:t>Some issues have been identified but beyond HSI capabilities to carry out the clean internally</a:t>
            </a: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FFFFFF"/>
              </a:solidFill>
              <a:latin typeface="Open Sauce SemiBold"/>
            </a:endParaRPr>
          </a:p>
          <a:p>
            <a:pPr marL="1408664" lvl="2" indent="-469555">
              <a:lnSpc>
                <a:spcPts val="4567"/>
              </a:lnSpc>
              <a:buFont typeface="Arial"/>
              <a:buChar char="⚬"/>
            </a:pPr>
            <a:r>
              <a:rPr lang="en-US" sz="3262" dirty="0">
                <a:solidFill>
                  <a:srgbClr val="FFFFFF"/>
                </a:solidFill>
                <a:latin typeface="Open Sauce SemiBold Bold"/>
              </a:rPr>
              <a:t>Challenge: Identification of data errors and cleansing of data </a:t>
            </a:r>
          </a:p>
          <a:p>
            <a:pPr>
              <a:lnSpc>
                <a:spcPts val="4567"/>
              </a:lnSpc>
            </a:pPr>
            <a:endParaRPr lang="en-US" sz="3262" dirty="0">
              <a:solidFill>
                <a:srgbClr val="FFFFFF"/>
              </a:solidFill>
              <a:latin typeface="Open Sauce SemiBol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10357"/>
            <a:ext cx="8014878" cy="103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sz="6067">
                <a:solidFill>
                  <a:srgbClr val="78D64B"/>
                </a:solidFill>
                <a:latin typeface="Open Sauce SemiBold Bold"/>
              </a:rPr>
              <a:t>Known Issues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155" y="1519360"/>
            <a:ext cx="17783866" cy="723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6541" lvl="2" indent="-418847">
              <a:lnSpc>
                <a:spcPts val="4074"/>
              </a:lnSpc>
              <a:buFont typeface="Arial"/>
              <a:buChar char="⚬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Duplicate Animal records</a:t>
            </a:r>
          </a:p>
          <a:p>
            <a:pPr marL="1884812" lvl="3" indent="-471203">
              <a:lnSpc>
                <a:spcPts val="4074"/>
              </a:lnSpc>
              <a:buFont typeface="Arial"/>
              <a:buChar char="￭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Exact same information in twice (or more)</a:t>
            </a:r>
          </a:p>
          <a:p>
            <a:pPr marL="1884812" lvl="3" indent="-471203">
              <a:lnSpc>
                <a:spcPts val="4074"/>
              </a:lnSpc>
              <a:buFont typeface="Arial"/>
              <a:buChar char="￭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Incorrectly spelt names</a:t>
            </a:r>
          </a:p>
          <a:p>
            <a:pPr marL="1884812" lvl="3" indent="-471203">
              <a:lnSpc>
                <a:spcPts val="4074"/>
              </a:lnSpc>
              <a:buFont typeface="Arial"/>
              <a:buChar char="￭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Punctuation used in some cases and not others</a:t>
            </a:r>
          </a:p>
          <a:p>
            <a:pPr marL="1884812" lvl="3" indent="-471203">
              <a:lnSpc>
                <a:spcPts val="4074"/>
              </a:lnSpc>
              <a:buFont typeface="Arial"/>
              <a:buChar char="￭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Example: Saddler’s Wells, Saddlers Wells, Sadler’s Wells - all the same animal and should only have one record</a:t>
            </a:r>
          </a:p>
          <a:p>
            <a:pPr marL="1256541" lvl="2" indent="-418847">
              <a:lnSpc>
                <a:spcPts val="4074"/>
              </a:lnSpc>
              <a:buFont typeface="Arial"/>
              <a:buChar char="⚬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Animals born before their parents</a:t>
            </a:r>
          </a:p>
          <a:p>
            <a:pPr marL="1884812" lvl="3" indent="-471203">
              <a:lnSpc>
                <a:spcPts val="4074"/>
              </a:lnSpc>
              <a:buFont typeface="Arial"/>
              <a:buChar char="￭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Known cases where mares have been added as a parent of another animal even though it wasn’t born when the supposed progeny was</a:t>
            </a:r>
          </a:p>
          <a:p>
            <a:pPr marL="1256541" lvl="2" indent="-418847">
              <a:lnSpc>
                <a:spcPts val="4074"/>
              </a:lnSpc>
              <a:buFont typeface="Arial"/>
              <a:buChar char="⚬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Stallions in as mothers, Mares in as fathers </a:t>
            </a:r>
          </a:p>
          <a:p>
            <a:pPr marL="1256541" lvl="2" indent="-418847">
              <a:lnSpc>
                <a:spcPts val="4074"/>
              </a:lnSpc>
              <a:buFont typeface="Arial"/>
              <a:buChar char="⚬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Duplicate People records</a:t>
            </a:r>
          </a:p>
          <a:p>
            <a:pPr>
              <a:lnSpc>
                <a:spcPts val="4074"/>
              </a:lnSpc>
            </a:pPr>
            <a:endParaRPr lang="en-US" sz="2910" dirty="0">
              <a:solidFill>
                <a:srgbClr val="FFFFFF"/>
              </a:solidFill>
              <a:latin typeface="Open Sauce SemiBold"/>
            </a:endParaRPr>
          </a:p>
          <a:p>
            <a:pPr marL="628271" lvl="1" indent="-314135">
              <a:lnSpc>
                <a:spcPts val="4074"/>
              </a:lnSpc>
              <a:buFont typeface="Arial"/>
              <a:buChar char="•"/>
            </a:pPr>
            <a:r>
              <a:rPr lang="en-US" sz="2910" dirty="0">
                <a:solidFill>
                  <a:srgbClr val="FFFFFF"/>
                </a:solidFill>
                <a:latin typeface="Open Sauce SemiBold"/>
              </a:rPr>
              <a:t>Need to identify these issues and other potential errors and fix the problems</a:t>
            </a:r>
          </a:p>
          <a:p>
            <a:pPr>
              <a:lnSpc>
                <a:spcPts val="4506"/>
              </a:lnSpc>
            </a:pPr>
            <a:endParaRPr lang="en-US" sz="2910" dirty="0">
              <a:solidFill>
                <a:srgbClr val="FFFFFF"/>
              </a:solidFill>
              <a:latin typeface="Open Sauce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332</Words>
  <Application>Microsoft Office PowerPoint</Application>
  <PresentationFormat>Custom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Open Sauce SemiBold</vt:lpstr>
      <vt:lpstr>Calibri</vt:lpstr>
      <vt:lpstr>League Spartan</vt:lpstr>
      <vt:lpstr>League Spartan Bold</vt:lpstr>
      <vt:lpstr>Open Sauce SemiBold Bold</vt:lpstr>
      <vt:lpstr>Open Sans</vt:lpstr>
      <vt:lpstr>Arial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Cleansing Challenges</dc:title>
  <dc:creator>Jennifer Doyle</dc:creator>
  <cp:lastModifiedBy>Sophie Gallagher</cp:lastModifiedBy>
  <cp:revision>2</cp:revision>
  <dcterms:created xsi:type="dcterms:W3CDTF">2006-08-16T00:00:00Z</dcterms:created>
  <dcterms:modified xsi:type="dcterms:W3CDTF">2024-01-02T15:23:51Z</dcterms:modified>
  <dc:identifier>DAF3bDZ1UYg</dc:identifier>
</cp:coreProperties>
</file>