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74B6-726F-1373-D490-122A39F19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A37A709-9400-C4F7-06CF-69E4108A3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79ADFED-2214-EFD5-DA15-F02B22CFB35A}"/>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5" name="Footer Placeholder 4">
            <a:extLst>
              <a:ext uri="{FF2B5EF4-FFF2-40B4-BE49-F238E27FC236}">
                <a16:creationId xmlns:a16="http://schemas.microsoft.com/office/drawing/2014/main" id="{057C7818-8670-089D-C73F-9D755D45FA4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D584B79-51F9-C110-6CBA-4235CD0622F9}"/>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274513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CDD8-34B0-6B8D-C312-E265C99E233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066A1FF-DA01-AAE5-27AB-A81DF0FD7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C555E42-3879-8159-DCEF-FD7EC0378968}"/>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5" name="Footer Placeholder 4">
            <a:extLst>
              <a:ext uri="{FF2B5EF4-FFF2-40B4-BE49-F238E27FC236}">
                <a16:creationId xmlns:a16="http://schemas.microsoft.com/office/drawing/2014/main" id="{3FA7CF31-E537-FB3C-E41D-C29B02ED36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964E93C-BA38-0592-02AB-F2E749B7AA3F}"/>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21659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CE8821-589C-BC6C-B147-94ADCE7A7E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0AC63E5-88F9-B680-66AD-DB3C447D2E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9F7001-1244-6731-EFD1-F773922EBA3E}"/>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5" name="Footer Placeholder 4">
            <a:extLst>
              <a:ext uri="{FF2B5EF4-FFF2-40B4-BE49-F238E27FC236}">
                <a16:creationId xmlns:a16="http://schemas.microsoft.com/office/drawing/2014/main" id="{73D3EB33-BCF2-633E-90C5-D12168A543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D236874-5337-76BB-3C10-E0A34BAEF09F}"/>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345556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F032-1247-62ED-3F55-D8F17995777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D40337-23DA-AB27-E22D-DFDD9BCC1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B3EC2AD-D371-E251-6B2B-D0A7D65ABAC4}"/>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5" name="Footer Placeholder 4">
            <a:extLst>
              <a:ext uri="{FF2B5EF4-FFF2-40B4-BE49-F238E27FC236}">
                <a16:creationId xmlns:a16="http://schemas.microsoft.com/office/drawing/2014/main" id="{9A1B7AD2-AD4D-EFCF-A9C7-D742E9BFC74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B055BB0-202F-A790-0EB7-967811D1ABA8}"/>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247805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3781-9E21-E54F-9C66-EF67385F2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7654354-B916-2FF3-AD16-98BA949ECF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68606-9067-5509-FB76-83960B2481F3}"/>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5" name="Footer Placeholder 4">
            <a:extLst>
              <a:ext uri="{FF2B5EF4-FFF2-40B4-BE49-F238E27FC236}">
                <a16:creationId xmlns:a16="http://schemas.microsoft.com/office/drawing/2014/main" id="{13BB4235-E0F5-6ED5-2E63-E3E85C7E680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AAA0E45-E102-9DB4-6C72-7EA1C2B062ED}"/>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363928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B475-BDE7-4A3A-00B1-B3134479AA5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26E4523-884F-1DE6-0E6E-6C0051413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8E00FFD-183F-7191-6D48-A6C09D75A3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F9C0FC4-1E4B-B04B-CDFD-DB617F3F91C4}"/>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6" name="Footer Placeholder 5">
            <a:extLst>
              <a:ext uri="{FF2B5EF4-FFF2-40B4-BE49-F238E27FC236}">
                <a16:creationId xmlns:a16="http://schemas.microsoft.com/office/drawing/2014/main" id="{9D0DF71A-63BE-627D-2370-C3B2D3F8A54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81E6206-AFE5-281C-AEB1-E83592833C2C}"/>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364534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2946-BE1B-2BF6-B126-0A205039633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22D777-398A-BA0D-B132-CDA3A4FD8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715CC4-F64C-4AE3-1EC8-F72F11390C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49DEB16-55E2-46B6-3B19-BD216DBC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39C6EC-3FE2-19EE-EAAB-1EDBCA1099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AA7233A-F164-94CE-9A5F-74BEAD30A1B8}"/>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8" name="Footer Placeholder 7">
            <a:extLst>
              <a:ext uri="{FF2B5EF4-FFF2-40B4-BE49-F238E27FC236}">
                <a16:creationId xmlns:a16="http://schemas.microsoft.com/office/drawing/2014/main" id="{3A6B1AB9-436E-F736-3235-94C5BBF8710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B156240-4A65-F4F8-D000-D64D170DFB00}"/>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92168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8E4D-3321-F9F1-5881-74D55CFA654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B0D41E8-CE25-CFB9-2842-9D5293CF446C}"/>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4" name="Footer Placeholder 3">
            <a:extLst>
              <a:ext uri="{FF2B5EF4-FFF2-40B4-BE49-F238E27FC236}">
                <a16:creationId xmlns:a16="http://schemas.microsoft.com/office/drawing/2014/main" id="{287FD5E2-49A9-6DEF-E24F-F2280E817EF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3D92198-97A2-AC83-FEDF-D83BA899273D}"/>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183603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24150-E4B9-36F2-4C81-4E9CF7BD0C21}"/>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3" name="Footer Placeholder 2">
            <a:extLst>
              <a:ext uri="{FF2B5EF4-FFF2-40B4-BE49-F238E27FC236}">
                <a16:creationId xmlns:a16="http://schemas.microsoft.com/office/drawing/2014/main" id="{40D7EDFB-931D-C192-23A1-3B1196CE2E7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FE0154C-D8BF-ADB3-7575-C358DFA992C9}"/>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308990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74FD-EA91-D04B-94DB-713751BA3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7B437E7-F583-1D00-8228-BC27A9B03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F370D00-A1DC-3D4F-29BD-9408FC96B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88F61D-4F5E-2FE8-F96B-6FD3A4879BEB}"/>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6" name="Footer Placeholder 5">
            <a:extLst>
              <a:ext uri="{FF2B5EF4-FFF2-40B4-BE49-F238E27FC236}">
                <a16:creationId xmlns:a16="http://schemas.microsoft.com/office/drawing/2014/main" id="{65E540B7-05AD-FEEF-59BC-C72179CA43D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9BA4A05-6467-4963-C71A-1D3CDBB0B712}"/>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91445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C3FC-460B-A1EC-410B-688CA07D1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49637A7-01CE-8A41-A2BE-CEB8D5462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E317B98-0F3D-F635-E957-D30EEC9B7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54C26-4CAC-2BF0-EA3A-ECFAC534A73E}"/>
              </a:ext>
            </a:extLst>
          </p:cNvPr>
          <p:cNvSpPr>
            <a:spLocks noGrp="1"/>
          </p:cNvSpPr>
          <p:nvPr>
            <p:ph type="dt" sz="half" idx="10"/>
          </p:nvPr>
        </p:nvSpPr>
        <p:spPr/>
        <p:txBody>
          <a:bodyPr/>
          <a:lstStyle/>
          <a:p>
            <a:fld id="{2CCC6CC5-30FF-46E6-B133-D0704E1731F7}" type="datetimeFigureOut">
              <a:rPr lang="en-IE" smtClean="0"/>
              <a:t>15/10/2024</a:t>
            </a:fld>
            <a:endParaRPr lang="en-IE"/>
          </a:p>
        </p:txBody>
      </p:sp>
      <p:sp>
        <p:nvSpPr>
          <p:cNvPr id="6" name="Footer Placeholder 5">
            <a:extLst>
              <a:ext uri="{FF2B5EF4-FFF2-40B4-BE49-F238E27FC236}">
                <a16:creationId xmlns:a16="http://schemas.microsoft.com/office/drawing/2014/main" id="{CA6F00FC-E80B-506D-2A83-6340C60361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86980C7-D592-834B-4524-42AA61731757}"/>
              </a:ext>
            </a:extLst>
          </p:cNvPr>
          <p:cNvSpPr>
            <a:spLocks noGrp="1"/>
          </p:cNvSpPr>
          <p:nvPr>
            <p:ph type="sldNum" sz="quarter" idx="12"/>
          </p:nvPr>
        </p:nvSpPr>
        <p:spPr/>
        <p:txBody>
          <a:bodyPr/>
          <a:lstStyle/>
          <a:p>
            <a:fld id="{B1430A23-ECBF-4496-B475-6B06C967D97E}" type="slidenum">
              <a:rPr lang="en-IE" smtClean="0"/>
              <a:t>‹#›</a:t>
            </a:fld>
            <a:endParaRPr lang="en-IE"/>
          </a:p>
        </p:txBody>
      </p:sp>
    </p:spTree>
    <p:extLst>
      <p:ext uri="{BB962C8B-B14F-4D97-AF65-F5344CB8AC3E}">
        <p14:creationId xmlns:p14="http://schemas.microsoft.com/office/powerpoint/2010/main" val="1435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28B1F-53FB-A452-82E7-C57E8D0E6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41A635B-BF96-E9A3-E2D4-A73E13F1D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CE143EE-5D67-DD8A-11DB-D33CD1CCE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CC6CC5-30FF-46E6-B133-D0704E1731F7}" type="datetimeFigureOut">
              <a:rPr lang="en-IE" smtClean="0"/>
              <a:t>15/10/2024</a:t>
            </a:fld>
            <a:endParaRPr lang="en-IE"/>
          </a:p>
        </p:txBody>
      </p:sp>
      <p:sp>
        <p:nvSpPr>
          <p:cNvPr id="5" name="Footer Placeholder 4">
            <a:extLst>
              <a:ext uri="{FF2B5EF4-FFF2-40B4-BE49-F238E27FC236}">
                <a16:creationId xmlns:a16="http://schemas.microsoft.com/office/drawing/2014/main" id="{A5165DC1-36DA-C995-2A05-3AA440002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D7E459B3-1727-A653-9A77-6D1AB2244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430A23-ECBF-4496-B475-6B06C967D97E}" type="slidenum">
              <a:rPr lang="en-IE" smtClean="0"/>
              <a:t>‹#›</a:t>
            </a:fld>
            <a:endParaRPr lang="en-IE"/>
          </a:p>
        </p:txBody>
      </p:sp>
    </p:spTree>
    <p:extLst>
      <p:ext uri="{BB962C8B-B14F-4D97-AF65-F5344CB8AC3E}">
        <p14:creationId xmlns:p14="http://schemas.microsoft.com/office/powerpoint/2010/main" val="397644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6F1B06-377E-D2F0-B925-D6A1533ED91B}"/>
              </a:ext>
            </a:extLst>
          </p:cNvPr>
          <p:cNvPicPr>
            <a:picLocks noChangeAspect="1"/>
          </p:cNvPicPr>
          <p:nvPr/>
        </p:nvPicPr>
        <p:blipFill>
          <a:blip r:embed="rId2"/>
          <a:stretch>
            <a:fillRect/>
          </a:stretch>
        </p:blipFill>
        <p:spPr>
          <a:xfrm>
            <a:off x="3276183" y="896112"/>
            <a:ext cx="2406223" cy="4251960"/>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A1F5678E-A452-B835-0113-8FBD598EFD1D}"/>
              </a:ext>
            </a:extLst>
          </p:cNvPr>
          <p:cNvPicPr>
            <a:picLocks noChangeAspect="1"/>
          </p:cNvPicPr>
          <p:nvPr/>
        </p:nvPicPr>
        <p:blipFill>
          <a:blip r:embed="rId3"/>
          <a:stretch>
            <a:fillRect/>
          </a:stretch>
        </p:blipFill>
        <p:spPr>
          <a:xfrm>
            <a:off x="6507720" y="896112"/>
            <a:ext cx="2392924" cy="4251960"/>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D8066C9A-B57F-D859-787B-CA291A129DED}"/>
              </a:ext>
            </a:extLst>
          </p:cNvPr>
          <p:cNvSpPr txBox="1"/>
          <p:nvPr/>
        </p:nvSpPr>
        <p:spPr>
          <a:xfrm>
            <a:off x="3506134" y="5376322"/>
            <a:ext cx="2176272" cy="369332"/>
          </a:xfrm>
          <a:prstGeom prst="rect">
            <a:avLst/>
          </a:prstGeom>
          <a:noFill/>
        </p:spPr>
        <p:txBody>
          <a:bodyPr wrap="square" rtlCol="0">
            <a:spAutoFit/>
          </a:bodyPr>
          <a:lstStyle/>
          <a:p>
            <a:r>
              <a:rPr lang="en-US" b="1" dirty="0"/>
              <a:t>Round Transformer </a:t>
            </a:r>
            <a:endParaRPr lang="en-IE" b="1" dirty="0"/>
          </a:p>
        </p:txBody>
      </p:sp>
      <p:sp>
        <p:nvSpPr>
          <p:cNvPr id="15" name="TextBox 14">
            <a:extLst>
              <a:ext uri="{FF2B5EF4-FFF2-40B4-BE49-F238E27FC236}">
                <a16:creationId xmlns:a16="http://schemas.microsoft.com/office/drawing/2014/main" id="{1FBDD53A-9A46-7077-D71B-5056890F7248}"/>
              </a:ext>
            </a:extLst>
          </p:cNvPr>
          <p:cNvSpPr txBox="1"/>
          <p:nvPr/>
        </p:nvSpPr>
        <p:spPr>
          <a:xfrm>
            <a:off x="6507720" y="5376322"/>
            <a:ext cx="2409081" cy="369332"/>
          </a:xfrm>
          <a:prstGeom prst="rect">
            <a:avLst/>
          </a:prstGeom>
          <a:noFill/>
        </p:spPr>
        <p:txBody>
          <a:bodyPr wrap="square" rtlCol="0">
            <a:spAutoFit/>
          </a:bodyPr>
          <a:lstStyle/>
          <a:p>
            <a:r>
              <a:rPr lang="en-US" b="1" dirty="0"/>
              <a:t>Square Transformer </a:t>
            </a:r>
            <a:endParaRPr lang="en-IE" b="1" dirty="0"/>
          </a:p>
        </p:txBody>
      </p:sp>
      <p:sp>
        <p:nvSpPr>
          <p:cNvPr id="16" name="TextBox 15">
            <a:extLst>
              <a:ext uri="{FF2B5EF4-FFF2-40B4-BE49-F238E27FC236}">
                <a16:creationId xmlns:a16="http://schemas.microsoft.com/office/drawing/2014/main" id="{07B943F0-8A7A-F90C-ADB8-EA8BF2A44023}"/>
              </a:ext>
            </a:extLst>
          </p:cNvPr>
          <p:cNvSpPr txBox="1"/>
          <p:nvPr/>
        </p:nvSpPr>
        <p:spPr>
          <a:xfrm>
            <a:off x="102489" y="113864"/>
            <a:ext cx="4250055" cy="369332"/>
          </a:xfrm>
          <a:prstGeom prst="rect">
            <a:avLst/>
          </a:prstGeom>
          <a:noFill/>
        </p:spPr>
        <p:txBody>
          <a:bodyPr wrap="square" rtlCol="0">
            <a:spAutoFit/>
          </a:bodyPr>
          <a:lstStyle/>
          <a:p>
            <a:r>
              <a:rPr lang="en-US" b="1" u="sng" dirty="0">
                <a:highlight>
                  <a:srgbClr val="FFFF00"/>
                </a:highlight>
              </a:rPr>
              <a:t>Transformers Type</a:t>
            </a:r>
            <a:endParaRPr lang="en-IE" b="1" u="sng" dirty="0">
              <a:highlight>
                <a:srgbClr val="FFFF00"/>
              </a:highlight>
            </a:endParaRPr>
          </a:p>
        </p:txBody>
      </p:sp>
      <p:pic>
        <p:nvPicPr>
          <p:cNvPr id="17" name="Picture 16" descr="A logo for a company&#10;&#10;Description automatically generated">
            <a:extLst>
              <a:ext uri="{FF2B5EF4-FFF2-40B4-BE49-F238E27FC236}">
                <a16:creationId xmlns:a16="http://schemas.microsoft.com/office/drawing/2014/main" id="{37F611E3-2B76-04C5-C726-FA9125980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1" y="5955687"/>
            <a:ext cx="1304925" cy="925907"/>
          </a:xfrm>
          <a:prstGeom prst="rect">
            <a:avLst/>
          </a:prstGeom>
        </p:spPr>
      </p:pic>
      <p:cxnSp>
        <p:nvCxnSpPr>
          <p:cNvPr id="19" name="Straight Connector 18">
            <a:extLst>
              <a:ext uri="{FF2B5EF4-FFF2-40B4-BE49-F238E27FC236}">
                <a16:creationId xmlns:a16="http://schemas.microsoft.com/office/drawing/2014/main" id="{48D73F7B-48A5-E838-FF09-46DE035D948A}"/>
              </a:ext>
            </a:extLst>
          </p:cNvPr>
          <p:cNvCxnSpPr>
            <a:cxnSpLocks/>
          </p:cNvCxnSpPr>
          <p:nvPr/>
        </p:nvCxnSpPr>
        <p:spPr>
          <a:xfrm>
            <a:off x="1483092" y="6418640"/>
            <a:ext cx="10120644" cy="0"/>
          </a:xfrm>
          <a:prstGeom prst="line">
            <a:avLst/>
          </a:prstGeom>
          <a:ln w="28575">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87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D37FEF-338B-BFA3-EB55-D474A5E6EFA0}"/>
              </a:ext>
            </a:extLst>
          </p:cNvPr>
          <p:cNvPicPr>
            <a:picLocks noChangeAspect="1"/>
          </p:cNvPicPr>
          <p:nvPr/>
        </p:nvPicPr>
        <p:blipFill>
          <a:blip r:embed="rId2"/>
          <a:stretch>
            <a:fillRect/>
          </a:stretch>
        </p:blipFill>
        <p:spPr>
          <a:xfrm>
            <a:off x="486537" y="1887126"/>
            <a:ext cx="5239481" cy="2495898"/>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A7BD30AE-048A-008B-50B8-DD0B5549F55B}"/>
              </a:ext>
            </a:extLst>
          </p:cNvPr>
          <p:cNvPicPr>
            <a:picLocks noChangeAspect="1"/>
          </p:cNvPicPr>
          <p:nvPr/>
        </p:nvPicPr>
        <p:blipFill>
          <a:blip r:embed="rId3"/>
          <a:stretch>
            <a:fillRect/>
          </a:stretch>
        </p:blipFill>
        <p:spPr>
          <a:xfrm>
            <a:off x="5913120" y="1887126"/>
            <a:ext cx="5239481" cy="2495898"/>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E7942BEA-37E1-2BD7-9791-3CF3316D0687}"/>
              </a:ext>
            </a:extLst>
          </p:cNvPr>
          <p:cNvSpPr txBox="1"/>
          <p:nvPr/>
        </p:nvSpPr>
        <p:spPr>
          <a:xfrm>
            <a:off x="486537" y="475488"/>
            <a:ext cx="4250055" cy="369332"/>
          </a:xfrm>
          <a:prstGeom prst="rect">
            <a:avLst/>
          </a:prstGeom>
          <a:noFill/>
        </p:spPr>
        <p:txBody>
          <a:bodyPr wrap="square" rtlCol="0">
            <a:spAutoFit/>
          </a:bodyPr>
          <a:lstStyle/>
          <a:p>
            <a:r>
              <a:rPr lang="en-US" b="1" u="sng" dirty="0">
                <a:highlight>
                  <a:srgbClr val="FFFF00"/>
                </a:highlight>
              </a:rPr>
              <a:t>Leak Test: Previous Process  </a:t>
            </a:r>
            <a:endParaRPr lang="en-IE" b="1" u="sng" dirty="0">
              <a:highlight>
                <a:srgbClr val="FFFF00"/>
              </a:highlight>
            </a:endParaRPr>
          </a:p>
        </p:txBody>
      </p:sp>
      <p:pic>
        <p:nvPicPr>
          <p:cNvPr id="5" name="Picture 4" descr="A logo for a company&#10;&#10;Description automatically generated">
            <a:extLst>
              <a:ext uri="{FF2B5EF4-FFF2-40B4-BE49-F238E27FC236}">
                <a16:creationId xmlns:a16="http://schemas.microsoft.com/office/drawing/2014/main" id="{15F6157B-7C3F-2BC4-ABC6-54233FE68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2093"/>
            <a:ext cx="1304925" cy="925907"/>
          </a:xfrm>
          <a:prstGeom prst="rect">
            <a:avLst/>
          </a:prstGeom>
        </p:spPr>
      </p:pic>
      <p:cxnSp>
        <p:nvCxnSpPr>
          <p:cNvPr id="6" name="Straight Connector 5">
            <a:extLst>
              <a:ext uri="{FF2B5EF4-FFF2-40B4-BE49-F238E27FC236}">
                <a16:creationId xmlns:a16="http://schemas.microsoft.com/office/drawing/2014/main" id="{EB1A8A48-112B-0F0B-A10B-02A6F423CC2B}"/>
              </a:ext>
            </a:extLst>
          </p:cNvPr>
          <p:cNvCxnSpPr>
            <a:cxnSpLocks/>
          </p:cNvCxnSpPr>
          <p:nvPr/>
        </p:nvCxnSpPr>
        <p:spPr>
          <a:xfrm>
            <a:off x="1483092" y="6418640"/>
            <a:ext cx="10120644" cy="0"/>
          </a:xfrm>
          <a:prstGeom prst="line">
            <a:avLst/>
          </a:prstGeom>
          <a:ln w="28575">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09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0E4AF4-A3FE-9084-5ACC-927FEF23CF3B}"/>
              </a:ext>
            </a:extLst>
          </p:cNvPr>
          <p:cNvPicPr>
            <a:picLocks noChangeAspect="1"/>
          </p:cNvPicPr>
          <p:nvPr/>
        </p:nvPicPr>
        <p:blipFill>
          <a:blip r:embed="rId2"/>
          <a:stretch>
            <a:fillRect/>
          </a:stretch>
        </p:blipFill>
        <p:spPr>
          <a:xfrm>
            <a:off x="221361" y="883851"/>
            <a:ext cx="3068634" cy="2358302"/>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EAE7CCC6-26C6-DDA9-3330-ADD0AF3546C9}"/>
              </a:ext>
            </a:extLst>
          </p:cNvPr>
          <p:cNvPicPr>
            <a:picLocks noChangeAspect="1"/>
          </p:cNvPicPr>
          <p:nvPr/>
        </p:nvPicPr>
        <p:blipFill>
          <a:blip r:embed="rId3"/>
          <a:stretch>
            <a:fillRect/>
          </a:stretch>
        </p:blipFill>
        <p:spPr>
          <a:xfrm>
            <a:off x="221362" y="3440031"/>
            <a:ext cx="3068633" cy="2358301"/>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9F0DB7F0-B9DB-A12E-340B-83C87C9344D8}"/>
              </a:ext>
            </a:extLst>
          </p:cNvPr>
          <p:cNvSpPr txBox="1"/>
          <p:nvPr/>
        </p:nvSpPr>
        <p:spPr>
          <a:xfrm>
            <a:off x="221361" y="182880"/>
            <a:ext cx="3137657" cy="369332"/>
          </a:xfrm>
          <a:prstGeom prst="rect">
            <a:avLst/>
          </a:prstGeom>
          <a:noFill/>
        </p:spPr>
        <p:txBody>
          <a:bodyPr wrap="square" rtlCol="0">
            <a:spAutoFit/>
          </a:bodyPr>
          <a:lstStyle/>
          <a:p>
            <a:r>
              <a:rPr lang="en-US" b="1" u="sng" dirty="0">
                <a:highlight>
                  <a:srgbClr val="FFFF00"/>
                </a:highlight>
              </a:rPr>
              <a:t>Leak Test: Current Process</a:t>
            </a:r>
            <a:endParaRPr lang="en-IE" b="1" u="sng" dirty="0">
              <a:highlight>
                <a:srgbClr val="FFFF00"/>
              </a:highlight>
            </a:endParaRPr>
          </a:p>
        </p:txBody>
      </p:sp>
      <p:pic>
        <p:nvPicPr>
          <p:cNvPr id="12" name="Picture 11">
            <a:extLst>
              <a:ext uri="{FF2B5EF4-FFF2-40B4-BE49-F238E27FC236}">
                <a16:creationId xmlns:a16="http://schemas.microsoft.com/office/drawing/2014/main" id="{8751A22C-5E6E-3787-7EA3-65BCAB13051E}"/>
              </a:ext>
            </a:extLst>
          </p:cNvPr>
          <p:cNvPicPr>
            <a:picLocks noChangeAspect="1"/>
          </p:cNvPicPr>
          <p:nvPr/>
        </p:nvPicPr>
        <p:blipFill>
          <a:blip r:embed="rId4"/>
          <a:stretch>
            <a:fillRect/>
          </a:stretch>
        </p:blipFill>
        <p:spPr>
          <a:xfrm>
            <a:off x="3602872" y="1078190"/>
            <a:ext cx="4397473" cy="4701620"/>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logo for a company&#10;&#10;Description automatically generated">
            <a:extLst>
              <a:ext uri="{FF2B5EF4-FFF2-40B4-BE49-F238E27FC236}">
                <a16:creationId xmlns:a16="http://schemas.microsoft.com/office/drawing/2014/main" id="{C7B73F0D-3350-BC8A-AD98-B343C8A42C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2093"/>
            <a:ext cx="1304925" cy="925907"/>
          </a:xfrm>
          <a:prstGeom prst="rect">
            <a:avLst/>
          </a:prstGeom>
        </p:spPr>
      </p:pic>
      <p:pic>
        <p:nvPicPr>
          <p:cNvPr id="16" name="Picture 15">
            <a:extLst>
              <a:ext uri="{FF2B5EF4-FFF2-40B4-BE49-F238E27FC236}">
                <a16:creationId xmlns:a16="http://schemas.microsoft.com/office/drawing/2014/main" id="{63F42244-CA95-F7DB-6A58-A3EF40434F2F}"/>
              </a:ext>
            </a:extLst>
          </p:cNvPr>
          <p:cNvPicPr>
            <a:picLocks noChangeAspect="1"/>
          </p:cNvPicPr>
          <p:nvPr/>
        </p:nvPicPr>
        <p:blipFill>
          <a:blip r:embed="rId6"/>
          <a:stretch>
            <a:fillRect/>
          </a:stretch>
        </p:blipFill>
        <p:spPr>
          <a:xfrm>
            <a:off x="8411003" y="1745540"/>
            <a:ext cx="3085758" cy="2993225"/>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 name="Straight Connector 17">
            <a:extLst>
              <a:ext uri="{FF2B5EF4-FFF2-40B4-BE49-F238E27FC236}">
                <a16:creationId xmlns:a16="http://schemas.microsoft.com/office/drawing/2014/main" id="{32BE71CB-8A71-A08A-3D8F-72D107381CEB}"/>
              </a:ext>
            </a:extLst>
          </p:cNvPr>
          <p:cNvCxnSpPr>
            <a:cxnSpLocks/>
          </p:cNvCxnSpPr>
          <p:nvPr/>
        </p:nvCxnSpPr>
        <p:spPr>
          <a:xfrm>
            <a:off x="1483092" y="6418640"/>
            <a:ext cx="10120644" cy="0"/>
          </a:xfrm>
          <a:prstGeom prst="line">
            <a:avLst/>
          </a:prstGeom>
          <a:ln w="28575">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28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rrows going up">
            <a:extLst>
              <a:ext uri="{FF2B5EF4-FFF2-40B4-BE49-F238E27FC236}">
                <a16:creationId xmlns:a16="http://schemas.microsoft.com/office/drawing/2014/main" id="{8ACF322B-012E-71F9-FD36-140C371ADAEE}"/>
              </a:ext>
            </a:extLst>
          </p:cNvPr>
          <p:cNvPicPr>
            <a:picLocks noChangeAspect="1"/>
          </p:cNvPicPr>
          <p:nvPr/>
        </p:nvPicPr>
        <p:blipFill>
          <a:blip r:embed="rId2"/>
          <a:srcRect l="27739" r="6587" b="2"/>
          <a:stretch/>
        </p:blipFill>
        <p:spPr>
          <a:xfrm>
            <a:off x="-1" y="-2"/>
            <a:ext cx="5410198" cy="6858002"/>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BE4AD5-116B-D721-B6A2-54BE35D11F92}"/>
              </a:ext>
            </a:extLst>
          </p:cNvPr>
          <p:cNvSpPr txBox="1"/>
          <p:nvPr/>
        </p:nvSpPr>
        <p:spPr>
          <a:xfrm>
            <a:off x="6019798" y="1900236"/>
            <a:ext cx="5562600" cy="771526"/>
          </a:xfrm>
          <a:prstGeom prst="rect">
            <a:avLst/>
          </a:prstGeom>
        </p:spPr>
        <p:txBody>
          <a:bodyPr vert="horz" lIns="91440" tIns="45720" rIns="91440" bIns="45720" rtlCol="0" anchor="ctr">
            <a:normAutofit/>
          </a:bodyPr>
          <a:lstStyle/>
          <a:p>
            <a:pPr>
              <a:lnSpc>
                <a:spcPct val="90000"/>
              </a:lnSpc>
              <a:spcAft>
                <a:spcPts val="600"/>
              </a:spcAft>
            </a:pPr>
            <a:r>
              <a:rPr lang="en-US" sz="2000" b="1" dirty="0"/>
              <a:t>Opportunity for Improvement: Drying Process</a:t>
            </a:r>
          </a:p>
        </p:txBody>
      </p:sp>
      <p:sp>
        <p:nvSpPr>
          <p:cNvPr id="6" name="TextBox 5">
            <a:extLst>
              <a:ext uri="{FF2B5EF4-FFF2-40B4-BE49-F238E27FC236}">
                <a16:creationId xmlns:a16="http://schemas.microsoft.com/office/drawing/2014/main" id="{9B46A4E7-276E-CA96-86B7-A70BADBBC92C}"/>
              </a:ext>
            </a:extLst>
          </p:cNvPr>
          <p:cNvSpPr txBox="1"/>
          <p:nvPr/>
        </p:nvSpPr>
        <p:spPr>
          <a:xfrm>
            <a:off x="6096000" y="2690335"/>
            <a:ext cx="5644896" cy="1477328"/>
          </a:xfrm>
          <a:prstGeom prst="rect">
            <a:avLst/>
          </a:prstGeom>
          <a:noFill/>
        </p:spPr>
        <p:txBody>
          <a:bodyPr wrap="square" rtlCol="0">
            <a:spAutoFit/>
          </a:bodyPr>
          <a:lstStyle/>
          <a:p>
            <a:r>
              <a:rPr lang="en-US" dirty="0"/>
              <a:t>The current drying process is manual and inefficient, relying on air guns that are too noisy and basic rags. Automating this process or introducing more efficient tools could significantly reduce noise and improve overall productivity.</a:t>
            </a:r>
            <a:endParaRPr lang="en-IE" dirty="0"/>
          </a:p>
        </p:txBody>
      </p:sp>
      <p:pic>
        <p:nvPicPr>
          <p:cNvPr id="8" name="Picture 7" descr="A logo for a company&#10;&#10;Description automatically generated">
            <a:extLst>
              <a:ext uri="{FF2B5EF4-FFF2-40B4-BE49-F238E27FC236}">
                <a16:creationId xmlns:a16="http://schemas.microsoft.com/office/drawing/2014/main" id="{EA1BCDD0-FA17-E329-42C2-FB6BC6609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2093"/>
            <a:ext cx="1304925" cy="925907"/>
          </a:xfrm>
          <a:prstGeom prst="rect">
            <a:avLst/>
          </a:prstGeom>
        </p:spPr>
      </p:pic>
      <p:cxnSp>
        <p:nvCxnSpPr>
          <p:cNvPr id="9" name="Straight Connector 8">
            <a:extLst>
              <a:ext uri="{FF2B5EF4-FFF2-40B4-BE49-F238E27FC236}">
                <a16:creationId xmlns:a16="http://schemas.microsoft.com/office/drawing/2014/main" id="{BC9FAB5D-8F1D-C02F-9CD1-CE5B16584B03}"/>
              </a:ext>
            </a:extLst>
          </p:cNvPr>
          <p:cNvCxnSpPr>
            <a:cxnSpLocks/>
          </p:cNvCxnSpPr>
          <p:nvPr/>
        </p:nvCxnSpPr>
        <p:spPr>
          <a:xfrm>
            <a:off x="1483092" y="6418640"/>
            <a:ext cx="10120644" cy="0"/>
          </a:xfrm>
          <a:prstGeom prst="line">
            <a:avLst/>
          </a:prstGeom>
          <a:ln w="28575">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456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EF1350467CFC439151C7BEFA83A711" ma:contentTypeVersion="19" ma:contentTypeDescription="Create a new document." ma:contentTypeScope="" ma:versionID="e118d3e0b0fb2b791895cb05d73a2fd4">
  <xsd:schema xmlns:xsd="http://www.w3.org/2001/XMLSchema" xmlns:xs="http://www.w3.org/2001/XMLSchema" xmlns:p="http://schemas.microsoft.com/office/2006/metadata/properties" xmlns:ns2="637c59a3-1c8c-4887-85d8-b2d5c975cf89" xmlns:ns3="9d5e8d6a-4b6d-4128-b55a-8d691c8897cd" targetNamespace="http://schemas.microsoft.com/office/2006/metadata/properties" ma:root="true" ma:fieldsID="d6b1aab3ba3dc299e96e368d17335693" ns2:_="" ns3:_="">
    <xsd:import namespace="637c59a3-1c8c-4887-85d8-b2d5c975cf89"/>
    <xsd:import namespace="9d5e8d6a-4b6d-4128-b55a-8d691c8897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Order0"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c59a3-1c8c-4887-85d8-b2d5c975cf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c26b907-1101-405d-afd0-cd3e2ffd7744}" ma:internalName="TaxCatchAll" ma:showField="CatchAllData" ma:web="637c59a3-1c8c-4887-85d8-b2d5c975c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5e8d6a-4b6d-4128-b55a-8d691c8897c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220d49-7ce7-4500-80bb-aac04fca4a56" ma:termSetId="09814cd3-568e-fe90-9814-8d621ff8fb84" ma:anchorId="fba54fb3-c3e1-fe81-a776-ca4b69148c4d" ma:open="true" ma:isKeyword="false">
      <xsd:complexType>
        <xsd:sequence>
          <xsd:element ref="pc:Terms" minOccurs="0" maxOccurs="1"/>
        </xsd:sequence>
      </xsd:complexType>
    </xsd:element>
    <xsd:element name="Order0" ma:index="24" nillable="true" ma:displayName="Order" ma:format="Dropdown" ma:internalName="Order0">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80490-6E64-4495-8A00-3B22A87D05F7}"/>
</file>

<file path=customXml/itemProps2.xml><?xml version="1.0" encoding="utf-8"?>
<ds:datastoreItem xmlns:ds="http://schemas.openxmlformats.org/officeDocument/2006/customXml" ds:itemID="{9D9CE135-1041-4B9C-B37F-C1D5D7B075C8}"/>
</file>

<file path=docProps/app.xml><?xml version="1.0" encoding="utf-8"?>
<Properties xmlns="http://schemas.openxmlformats.org/officeDocument/2006/extended-properties" xmlns:vt="http://schemas.openxmlformats.org/officeDocument/2006/docPropsVTypes">
  <TotalTime>118</TotalTime>
  <Words>60</Words>
  <Application>Microsoft Office PowerPoint</Application>
  <PresentationFormat>Widescreen</PresentationFormat>
  <Paragraphs>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Matias Nussio (Kyte Powertech)</dc:creator>
  <cp:lastModifiedBy>Matias Nussio (Kyte Powertech)</cp:lastModifiedBy>
  <cp:revision>1</cp:revision>
  <dcterms:created xsi:type="dcterms:W3CDTF">2024-10-15T13:31:24Z</dcterms:created>
  <dcterms:modified xsi:type="dcterms:W3CDTF">2024-10-15T15:30:20Z</dcterms:modified>
</cp:coreProperties>
</file>