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5" d="100"/>
          <a:sy n="75" d="100"/>
        </p:scale>
        <p:origin x="9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lvl="0"/>
            <a:fld id="{6FE4CC9B-5343-4FAD-91E4-F029521A9DA4}"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ADE76D9C-4991-472A-902C-74605AD30D2E}" type="slidenum">
              <a:rPr lang="en-IE" smtClean="0"/>
              <a:t>‹#›</a:t>
            </a:fld>
            <a:endParaRPr lang="en-IE"/>
          </a:p>
        </p:txBody>
      </p:sp>
    </p:spTree>
    <p:extLst>
      <p:ext uri="{BB962C8B-B14F-4D97-AF65-F5344CB8AC3E}">
        <p14:creationId xmlns:p14="http://schemas.microsoft.com/office/powerpoint/2010/main" val="221462090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11391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38AE7C60-DC03-4E17-A374-255C39926F27}" type="slidenum">
              <a:rPr lang="en-IE" smtClean="0"/>
              <a:t>‹#›</a:t>
            </a:fld>
            <a:endParaRPr lang="en-I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33075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41082844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38AE7C60-DC03-4E17-A374-255C39926F27}" type="slidenum">
              <a:rPr lang="en-IE" smtClean="0"/>
              <a:t>‹#›</a:t>
            </a:fld>
            <a:endParaRPr lang="en-I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97972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1568872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2458711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2169017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873119E6-7FCB-4093-BEAA-DA0E85A11C5C}"/>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a:extLst>
              <a:ext uri="{FF2B5EF4-FFF2-40B4-BE49-F238E27FC236}">
                <a16:creationId xmlns:a16="http://schemas.microsoft.com/office/drawing/2014/main" id="{1C29367A-1526-24FE-06D8-C21420EE1EE1}"/>
              </a:ext>
            </a:extLst>
          </p:cNvPr>
          <p:cNvSpPr txBox="1">
            <a:spLocks noGrp="1"/>
          </p:cNvSpPr>
          <p:nvPr>
            <p:ph type="dt" sz="half" idx="7"/>
          </p:nvPr>
        </p:nvSpPr>
        <p:spPr/>
        <p:txBody>
          <a:bodyPr/>
          <a:lstStyle>
            <a:lvl1pPr>
              <a:defRPr/>
            </a:lvl1pPr>
          </a:lstStyle>
          <a:p>
            <a:pPr lvl="0"/>
            <a:fld id="{8CEA9983-0108-4562-9E62-E56E7A4D9FEB}" type="datetime1">
              <a:rPr lang="en-IE"/>
              <a:pPr lvl="0"/>
              <a:t>03/12/2024</a:t>
            </a:fld>
            <a:endParaRPr lang="en-IE"/>
          </a:p>
        </p:txBody>
      </p:sp>
      <p:sp>
        <p:nvSpPr>
          <p:cNvPr id="4" name="Footer Placeholder 4">
            <a:extLst>
              <a:ext uri="{FF2B5EF4-FFF2-40B4-BE49-F238E27FC236}">
                <a16:creationId xmlns:a16="http://schemas.microsoft.com/office/drawing/2014/main" id="{2E2AFCD7-2AD8-B811-DCCE-BC16AC6421B3}"/>
              </a:ext>
            </a:extLst>
          </p:cNvPr>
          <p:cNvSpPr txBox="1">
            <a:spLocks noGrp="1"/>
          </p:cNvSpPr>
          <p:nvPr>
            <p:ph type="ftr" sz="quarter" idx="9"/>
          </p:nvPr>
        </p:nvSpPr>
        <p:spPr/>
        <p:txBody>
          <a:bodyPr/>
          <a:lstStyle>
            <a:lvl1pPr>
              <a:defRPr/>
            </a:lvl1pPr>
          </a:lstStyle>
          <a:p>
            <a:pPr lvl="0"/>
            <a:endParaRPr lang="en-IE"/>
          </a:p>
        </p:txBody>
      </p:sp>
      <p:sp>
        <p:nvSpPr>
          <p:cNvPr id="5" name="Slide Number Placeholder 5">
            <a:extLst>
              <a:ext uri="{FF2B5EF4-FFF2-40B4-BE49-F238E27FC236}">
                <a16:creationId xmlns:a16="http://schemas.microsoft.com/office/drawing/2014/main" id="{3C2BBFF2-0863-F1CA-A5CB-66871AE0E296}"/>
              </a:ext>
            </a:extLst>
          </p:cNvPr>
          <p:cNvSpPr txBox="1">
            <a:spLocks noGrp="1"/>
          </p:cNvSpPr>
          <p:nvPr>
            <p:ph type="sldNum" sz="quarter" idx="8"/>
          </p:nvPr>
        </p:nvSpPr>
        <p:spPr/>
        <p:txBody>
          <a:bodyPr/>
          <a:lstStyle>
            <a:lvl1pPr>
              <a:defRPr/>
            </a:lvl1pPr>
          </a:lstStyle>
          <a:p>
            <a:pPr lvl="0"/>
            <a:fld id="{B029F189-4EA5-4493-9146-22948606B451}" type="slidenum">
              <a:t>‹#›</a:t>
            </a:fld>
            <a:endParaRPr lang="en-IE"/>
          </a:p>
        </p:txBody>
      </p:sp>
    </p:spTree>
    <p:extLst>
      <p:ext uri="{BB962C8B-B14F-4D97-AF65-F5344CB8AC3E}">
        <p14:creationId xmlns:p14="http://schemas.microsoft.com/office/powerpoint/2010/main" val="2694678834"/>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7D307CB5-802A-70FA-D78F-1D669951E0E8}"/>
              </a:ext>
            </a:extLst>
          </p:cNvPr>
          <p:cNvSpPr txBox="1">
            <a:spLocks noGrp="1"/>
          </p:cNvSpPr>
          <p:nvPr>
            <p:ph type="body" idx="1"/>
          </p:nvPr>
        </p:nvSpPr>
        <p:spPr>
          <a:xfrm>
            <a:off x="677332" y="4527450"/>
            <a:ext cx="8596667" cy="860395"/>
          </a:xfrm>
        </p:spPr>
        <p:txBody>
          <a:bodyPr/>
          <a:lstStyle>
            <a:lvl1pPr marL="0" indent="0">
              <a:buNone/>
              <a:defRPr sz="2000">
                <a:solidFill>
                  <a:srgbClr val="7F7F7F"/>
                </a:solidFill>
              </a:defRPr>
            </a:lvl1pPr>
          </a:lstStyle>
          <a:p>
            <a:pPr lvl="0"/>
            <a:r>
              <a:rPr lang="en-US"/>
              <a:t>Click to edit Master text styles</a:t>
            </a:r>
          </a:p>
        </p:txBody>
      </p:sp>
      <p:sp>
        <p:nvSpPr>
          <p:cNvPr id="3" name="Date Placeholder 3">
            <a:extLst>
              <a:ext uri="{FF2B5EF4-FFF2-40B4-BE49-F238E27FC236}">
                <a16:creationId xmlns:a16="http://schemas.microsoft.com/office/drawing/2014/main" id="{95C31BFE-D5EF-86D2-7AA7-1B1DEFBF405A}"/>
              </a:ext>
            </a:extLst>
          </p:cNvPr>
          <p:cNvSpPr txBox="1">
            <a:spLocks noGrp="1"/>
          </p:cNvSpPr>
          <p:nvPr>
            <p:ph type="dt" sz="half" idx="7"/>
          </p:nvPr>
        </p:nvSpPr>
        <p:spPr/>
        <p:txBody>
          <a:bodyPr/>
          <a:lstStyle>
            <a:lvl1pPr>
              <a:defRPr/>
            </a:lvl1pPr>
          </a:lstStyle>
          <a:p>
            <a:pPr lvl="0"/>
            <a:fld id="{9FF2E9A3-54C8-403A-8895-C5CB7758C282}" type="datetime1">
              <a:rPr lang="en-IE"/>
              <a:pPr lvl="0"/>
              <a:t>03/12/2024</a:t>
            </a:fld>
            <a:endParaRPr lang="en-IE"/>
          </a:p>
        </p:txBody>
      </p:sp>
      <p:sp>
        <p:nvSpPr>
          <p:cNvPr id="4" name="Footer Placeholder 4">
            <a:extLst>
              <a:ext uri="{FF2B5EF4-FFF2-40B4-BE49-F238E27FC236}">
                <a16:creationId xmlns:a16="http://schemas.microsoft.com/office/drawing/2014/main" id="{C76213E1-2334-0C21-15EE-216275586088}"/>
              </a:ext>
            </a:extLst>
          </p:cNvPr>
          <p:cNvSpPr txBox="1">
            <a:spLocks noGrp="1"/>
          </p:cNvSpPr>
          <p:nvPr>
            <p:ph type="ftr" sz="quarter" idx="9"/>
          </p:nvPr>
        </p:nvSpPr>
        <p:spPr/>
        <p:txBody>
          <a:bodyPr/>
          <a:lstStyle>
            <a:lvl1pPr>
              <a:defRPr/>
            </a:lvl1pPr>
          </a:lstStyle>
          <a:p>
            <a:pPr lvl="0"/>
            <a:endParaRPr lang="en-IE"/>
          </a:p>
        </p:txBody>
      </p:sp>
      <p:sp>
        <p:nvSpPr>
          <p:cNvPr id="5" name="Slide Number Placeholder 5">
            <a:extLst>
              <a:ext uri="{FF2B5EF4-FFF2-40B4-BE49-F238E27FC236}">
                <a16:creationId xmlns:a16="http://schemas.microsoft.com/office/drawing/2014/main" id="{DADC0935-FCCB-2CC8-4E20-E8AD60AEE9A0}"/>
              </a:ext>
            </a:extLst>
          </p:cNvPr>
          <p:cNvSpPr txBox="1">
            <a:spLocks noGrp="1"/>
          </p:cNvSpPr>
          <p:nvPr>
            <p:ph type="sldNum" sz="quarter" idx="8"/>
          </p:nvPr>
        </p:nvSpPr>
        <p:spPr/>
        <p:txBody>
          <a:bodyPr/>
          <a:lstStyle>
            <a:lvl1pPr>
              <a:defRPr/>
            </a:lvl1pPr>
          </a:lstStyle>
          <a:p>
            <a:pPr lvl="0"/>
            <a:fld id="{B5C53283-C917-403D-A41E-5AE41B1F7FE7}" type="slidenum">
              <a:t>‹#›</a:t>
            </a:fld>
            <a:endParaRPr lang="en-IE"/>
          </a:p>
        </p:txBody>
      </p:sp>
    </p:spTree>
    <p:extLst>
      <p:ext uri="{BB962C8B-B14F-4D97-AF65-F5344CB8AC3E}">
        <p14:creationId xmlns:p14="http://schemas.microsoft.com/office/powerpoint/2010/main" val="260056753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349591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11"/>
          </p:nvPr>
        </p:nvSpPr>
        <p:spPr/>
        <p:txBody>
          <a:bodyPr/>
          <a:lstStyle/>
          <a:p>
            <a:pPr lvl="0"/>
            <a:endParaRPr lang="en-IE"/>
          </a:p>
        </p:txBody>
      </p:sp>
      <p:sp>
        <p:nvSpPr>
          <p:cNvPr id="6" name="Slide Number Placeholder 5"/>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2699457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6" name="Footer Placeholder 5"/>
          <p:cNvSpPr>
            <a:spLocks noGrp="1"/>
          </p:cNvSpPr>
          <p:nvPr>
            <p:ph type="ftr" sz="quarter" idx="11"/>
          </p:nvPr>
        </p:nvSpPr>
        <p:spPr/>
        <p:txBody>
          <a:bodyPr/>
          <a:lstStyle/>
          <a:p>
            <a:pPr lvl="0"/>
            <a:endParaRPr lang="en-IE"/>
          </a:p>
        </p:txBody>
      </p:sp>
      <p:sp>
        <p:nvSpPr>
          <p:cNvPr id="7" name="Slide Number Placeholder 6"/>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3619784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8" name="Footer Placeholder 7"/>
          <p:cNvSpPr>
            <a:spLocks noGrp="1"/>
          </p:cNvSpPr>
          <p:nvPr>
            <p:ph type="ftr" sz="quarter" idx="11"/>
          </p:nvPr>
        </p:nvSpPr>
        <p:spPr/>
        <p:txBody>
          <a:bodyPr/>
          <a:lstStyle/>
          <a:p>
            <a:pPr lvl="0"/>
            <a:endParaRPr lang="en-IE"/>
          </a:p>
        </p:txBody>
      </p:sp>
      <p:sp>
        <p:nvSpPr>
          <p:cNvPr id="9" name="Slide Number Placeholder 8"/>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1247734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4" name="Footer Placeholder 3"/>
          <p:cNvSpPr>
            <a:spLocks noGrp="1"/>
          </p:cNvSpPr>
          <p:nvPr>
            <p:ph type="ftr" sz="quarter" idx="11"/>
          </p:nvPr>
        </p:nvSpPr>
        <p:spPr/>
        <p:txBody>
          <a:bodyPr/>
          <a:lstStyle/>
          <a:p>
            <a:pPr lvl="0"/>
            <a:endParaRPr lang="en-IE"/>
          </a:p>
        </p:txBody>
      </p:sp>
      <p:sp>
        <p:nvSpPr>
          <p:cNvPr id="5" name="Slide Number Placeholder 4"/>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211671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12/3/2024</a:t>
            </a:fld>
            <a:endParaRPr lang="en-US" dirty="0"/>
          </a:p>
        </p:txBody>
      </p:sp>
      <p:sp>
        <p:nvSpPr>
          <p:cNvPr id="3" name="Footer Placeholder 2"/>
          <p:cNvSpPr>
            <a:spLocks noGrp="1"/>
          </p:cNvSpPr>
          <p:nvPr>
            <p:ph type="ftr" sz="quarter" idx="11"/>
          </p:nvPr>
        </p:nvSpPr>
        <p:spPr/>
        <p:txBody>
          <a:bodyPr/>
          <a:lstStyle/>
          <a:p>
            <a:pPr lvl="0"/>
            <a:endParaRPr lang="en-IE"/>
          </a:p>
        </p:txBody>
      </p:sp>
      <p:sp>
        <p:nvSpPr>
          <p:cNvPr id="4" name="Slide Number Placeholder 3"/>
          <p:cNvSpPr>
            <a:spLocks noGrp="1"/>
          </p:cNvSpPr>
          <p:nvPr>
            <p:ph type="sldNum" sz="quarter" idx="12"/>
          </p:nvPr>
        </p:nvSpPr>
        <p:spPr/>
        <p:txBody>
          <a:bodyPr/>
          <a:lstStyle/>
          <a:p>
            <a:pPr lvl="0"/>
            <a:fld id="{CAC094EA-F47F-4379-B270-7B01A0F16FA8}" type="slidenum">
              <a:rPr lang="en-IE" smtClean="0"/>
              <a:t>‹#›</a:t>
            </a:fld>
            <a:endParaRPr lang="en-IE"/>
          </a:p>
        </p:txBody>
      </p:sp>
    </p:spTree>
    <p:extLst>
      <p:ext uri="{BB962C8B-B14F-4D97-AF65-F5344CB8AC3E}">
        <p14:creationId xmlns:p14="http://schemas.microsoft.com/office/powerpoint/2010/main" val="65247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6" name="Footer Placeholder 5"/>
          <p:cNvSpPr>
            <a:spLocks noGrp="1"/>
          </p:cNvSpPr>
          <p:nvPr>
            <p:ph type="ftr" sz="quarter" idx="11"/>
          </p:nvPr>
        </p:nvSpPr>
        <p:spPr/>
        <p:txBody>
          <a:bodyPr/>
          <a:lstStyle/>
          <a:p>
            <a:pPr lvl="0"/>
            <a:endParaRPr lang="en-IE"/>
          </a:p>
        </p:txBody>
      </p:sp>
      <p:sp>
        <p:nvSpPr>
          <p:cNvPr id="7" name="Slide Number Placeholder 6"/>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543482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lvl="0"/>
            <a:fld id="{907DCB41-671F-4C0F-BB53-678604DE4318}" type="datetime1">
              <a:rPr lang="en-IE" smtClean="0"/>
              <a:pPr lvl="0"/>
              <a:t>03/12/2024</a:t>
            </a:fld>
            <a:endParaRPr lang="en-IE"/>
          </a:p>
        </p:txBody>
      </p:sp>
      <p:sp>
        <p:nvSpPr>
          <p:cNvPr id="6" name="Footer Placeholder 5"/>
          <p:cNvSpPr>
            <a:spLocks noGrp="1"/>
          </p:cNvSpPr>
          <p:nvPr>
            <p:ph type="ftr" sz="quarter" idx="11"/>
          </p:nvPr>
        </p:nvSpPr>
        <p:spPr/>
        <p:txBody>
          <a:bodyPr/>
          <a:lstStyle/>
          <a:p>
            <a:pPr lvl="0"/>
            <a:endParaRPr lang="en-IE"/>
          </a:p>
        </p:txBody>
      </p:sp>
      <p:sp>
        <p:nvSpPr>
          <p:cNvPr id="7" name="Slide Number Placeholder 6"/>
          <p:cNvSpPr>
            <a:spLocks noGrp="1"/>
          </p:cNvSpPr>
          <p:nvPr>
            <p:ph type="sldNum" sz="quarter" idx="12"/>
          </p:nvPr>
        </p:nvSpPr>
        <p:spPr/>
        <p:txBody>
          <a:bodyPr/>
          <a:lstStyle/>
          <a:p>
            <a:pPr lvl="0"/>
            <a:fld id="{38AE7C60-DC03-4E17-A374-255C39926F27}" type="slidenum">
              <a:rPr lang="en-IE" smtClean="0"/>
              <a:t>‹#›</a:t>
            </a:fld>
            <a:endParaRPr lang="en-IE"/>
          </a:p>
        </p:txBody>
      </p:sp>
    </p:spTree>
    <p:extLst>
      <p:ext uri="{BB962C8B-B14F-4D97-AF65-F5344CB8AC3E}">
        <p14:creationId xmlns:p14="http://schemas.microsoft.com/office/powerpoint/2010/main" val="140097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lvl="0"/>
            <a:fld id="{907DCB41-671F-4C0F-BB53-678604DE4318}" type="datetime1">
              <a:rPr lang="en-IE" smtClean="0"/>
              <a:pPr lvl="0"/>
              <a:t>03/12/2024</a:t>
            </a:fld>
            <a:endParaRPr lang="en-I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lvl="0"/>
            <a:endParaRPr lang="en-I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lvl="0"/>
            <a:fld id="{38AE7C60-DC03-4E17-A374-255C39926F27}" type="slidenum">
              <a:rPr lang="en-IE" smtClean="0"/>
              <a:t>‹#›</a:t>
            </a:fld>
            <a:endParaRPr lang="en-IE"/>
          </a:p>
        </p:txBody>
      </p:sp>
    </p:spTree>
    <p:extLst>
      <p:ext uri="{BB962C8B-B14F-4D97-AF65-F5344CB8AC3E}">
        <p14:creationId xmlns:p14="http://schemas.microsoft.com/office/powerpoint/2010/main" val="3547742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AFF4-1506-D6F2-7DC2-4E4BD0723CBC}"/>
              </a:ext>
            </a:extLst>
          </p:cNvPr>
          <p:cNvSpPr txBox="1">
            <a:spLocks noGrp="1"/>
          </p:cNvSpPr>
          <p:nvPr>
            <p:ph type="ctrTitle"/>
          </p:nvPr>
        </p:nvSpPr>
        <p:spPr>
          <a:xfrm>
            <a:off x="4974336" y="1265310"/>
            <a:ext cx="4299664" cy="3249128"/>
          </a:xfrm>
        </p:spPr>
        <p:txBody>
          <a:bodyPr>
            <a:normAutofit/>
          </a:bodyPr>
          <a:lstStyle/>
          <a:p>
            <a:pPr lvl="0" algn="l"/>
            <a:r>
              <a:rPr lang="en-GB" b="1" dirty="0">
                <a:latin typeface="Calibri" panose="020F0502020204030204" pitchFamily="34" charset="0"/>
                <a:ea typeface="Calibri" panose="020F0502020204030204" pitchFamily="34" charset="0"/>
                <a:cs typeface="Calibri" panose="020F0502020204030204" pitchFamily="34" charset="0"/>
              </a:rPr>
              <a:t>Inventory Management System</a:t>
            </a:r>
            <a:endParaRPr lang="en-IE" b="1" dirty="0">
              <a:latin typeface="Calibri" panose="020F0502020204030204" pitchFamily="34" charset="0"/>
              <a:ea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DD2A00F6-7917-3654-CE18-A4D2D544F8E8}"/>
              </a:ext>
            </a:extLst>
          </p:cNvPr>
          <p:cNvSpPr txBox="1">
            <a:spLocks noGrp="1"/>
          </p:cNvSpPr>
          <p:nvPr>
            <p:ph type="subTitle" idx="1"/>
          </p:nvPr>
        </p:nvSpPr>
        <p:spPr>
          <a:xfrm>
            <a:off x="4974336" y="4514447"/>
            <a:ext cx="4299664" cy="871039"/>
          </a:xfrm>
        </p:spPr>
        <p:txBody>
          <a:bodyPr/>
          <a:lstStyle/>
          <a:p>
            <a:pPr lvl="0" algn="l"/>
            <a:r>
              <a:rPr lang="en-GB" sz="2400" dirty="0">
                <a:latin typeface="Calibri" panose="020F0502020204030204" pitchFamily="34" charset="0"/>
                <a:ea typeface="Calibri" panose="020F0502020204030204" pitchFamily="34" charset="0"/>
                <a:cs typeface="Calibri" panose="020F0502020204030204" pitchFamily="34" charset="0"/>
              </a:rPr>
              <a:t>Athletics</a:t>
            </a:r>
            <a:r>
              <a:rPr lang="en-GB" dirty="0"/>
              <a:t> </a:t>
            </a:r>
            <a:r>
              <a:rPr lang="en-GB" sz="2400" dirty="0">
                <a:latin typeface="Calibri" panose="020F0502020204030204" pitchFamily="34" charset="0"/>
                <a:ea typeface="Calibri" panose="020F0502020204030204" pitchFamily="34" charset="0"/>
                <a:cs typeface="Calibri" panose="020F0502020204030204" pitchFamily="34" charset="0"/>
              </a:rPr>
              <a:t>Ireland</a:t>
            </a:r>
          </a:p>
          <a:p>
            <a:pPr lvl="0" algn="l"/>
            <a:endParaRPr lang="en-IE" dirty="0"/>
          </a:p>
        </p:txBody>
      </p:sp>
      <p:sp>
        <p:nvSpPr>
          <p:cNvPr id="4" name="Isosceles Triangle 5">
            <a:extLst>
              <a:ext uri="{FF2B5EF4-FFF2-40B4-BE49-F238E27FC236}">
                <a16:creationId xmlns:a16="http://schemas.microsoft.com/office/drawing/2014/main" id="{0DC1A04B-3AD5-5904-28B7-1DDC39A56A5D}"/>
              </a:ext>
              <a:ext uri="{C183D7F6-B498-43B3-948B-1728B52AA6E4}">
                <adec:decorative xmlns:adec="http://schemas.microsoft.com/office/drawing/2017/decorative" val="1"/>
              </a:ext>
            </a:extLst>
          </p:cNvPr>
          <p:cNvSpPr>
            <a:spLocks noMove="1" noResize="1"/>
          </p:cNvSpPr>
          <p:nvPr/>
        </p:nvSpPr>
        <p:spPr>
          <a:xfrm rot="10799991">
            <a:off x="3181" y="12701"/>
            <a:ext cx="842592" cy="5666152"/>
          </a:xfrm>
          <a:custGeom>
            <a:avLst>
              <a:gd name="f8" fmla="val 100000"/>
            </a:avLst>
            <a:gdLst>
              <a:gd name="f1" fmla="val 10800000"/>
              <a:gd name="f2" fmla="val 5400000"/>
              <a:gd name="f3" fmla="val 180"/>
              <a:gd name="f4" fmla="val w"/>
              <a:gd name="f5" fmla="val h"/>
              <a:gd name="f6" fmla="val ss"/>
              <a:gd name="f7" fmla="val 0"/>
              <a:gd name="f8" fmla="val 100000"/>
              <a:gd name="f9" fmla="+- 0 0 -360"/>
              <a:gd name="f10" fmla="+- 0 0 -270"/>
              <a:gd name="f11" fmla="+- 0 0 -180"/>
              <a:gd name="f12" fmla="+- 0 0 -90"/>
              <a:gd name="f13" fmla="abs f4"/>
              <a:gd name="f14" fmla="abs f5"/>
              <a:gd name="f15" fmla="abs f6"/>
              <a:gd name="f16" fmla="val f7"/>
              <a:gd name="f17" fmla="val f8"/>
              <a:gd name="f18" fmla="*/ f9 f1 1"/>
              <a:gd name="f19" fmla="*/ f10 f1 1"/>
              <a:gd name="f20" fmla="*/ f11 f1 1"/>
              <a:gd name="f21" fmla="*/ f12 f1 1"/>
              <a:gd name="f22" fmla="?: f13 f4 1"/>
              <a:gd name="f23" fmla="?: f14 f5 1"/>
              <a:gd name="f24" fmla="?: f15 f6 1"/>
              <a:gd name="f25" fmla="*/ f18 1 f3"/>
              <a:gd name="f26" fmla="*/ f19 1 f3"/>
              <a:gd name="f27" fmla="*/ f20 1 f3"/>
              <a:gd name="f28" fmla="*/ f21 1 f3"/>
              <a:gd name="f29" fmla="*/ f22 1 21600"/>
              <a:gd name="f30" fmla="*/ f23 1 21600"/>
              <a:gd name="f31" fmla="*/ 21600 f22 1"/>
              <a:gd name="f32" fmla="*/ 21600 f23 1"/>
              <a:gd name="f33" fmla="+- f25 0 f2"/>
              <a:gd name="f34" fmla="+- f26 0 f2"/>
              <a:gd name="f35" fmla="+- f27 0 f2"/>
              <a:gd name="f36" fmla="+- f28 0 f2"/>
              <a:gd name="f37" fmla="min f30 f29"/>
              <a:gd name="f38" fmla="*/ f31 1 f24"/>
              <a:gd name="f39" fmla="*/ f32 1 f24"/>
              <a:gd name="f40" fmla="val f38"/>
              <a:gd name="f41" fmla="val f39"/>
              <a:gd name="f42" fmla="*/ f16 f37 1"/>
              <a:gd name="f43" fmla="+- f41 0 f16"/>
              <a:gd name="f44" fmla="+- f40 0 f16"/>
              <a:gd name="f45" fmla="*/ f41 f37 1"/>
              <a:gd name="f46" fmla="*/ f40 f37 1"/>
              <a:gd name="f47" fmla="*/ f43 1 2"/>
              <a:gd name="f48" fmla="*/ f44 1 2"/>
              <a:gd name="f49" fmla="*/ f44 f17 1"/>
              <a:gd name="f50" fmla="+- f16 f47 0"/>
              <a:gd name="f51" fmla="*/ f49 1 200000"/>
              <a:gd name="f52" fmla="*/ f49 1 100000"/>
              <a:gd name="f53" fmla="+- f51 f48 0"/>
              <a:gd name="f54" fmla="*/ f51 f37 1"/>
              <a:gd name="f55" fmla="*/ f50 f37 1"/>
              <a:gd name="f56" fmla="*/ f52 f37 1"/>
              <a:gd name="f57" fmla="*/ f53 f37 1"/>
            </a:gdLst>
            <a:ahLst/>
            <a:cxnLst>
              <a:cxn ang="3cd4">
                <a:pos x="hc" y="t"/>
              </a:cxn>
              <a:cxn ang="0">
                <a:pos x="r" y="vc"/>
              </a:cxn>
              <a:cxn ang="cd4">
                <a:pos x="hc" y="b"/>
              </a:cxn>
              <a:cxn ang="cd2">
                <a:pos x="l" y="vc"/>
              </a:cxn>
              <a:cxn ang="f33">
                <a:pos x="f56" y="f42"/>
              </a:cxn>
              <a:cxn ang="f34">
                <a:pos x="f54" y="f55"/>
              </a:cxn>
              <a:cxn ang="f35">
                <a:pos x="f42" y="f45"/>
              </a:cxn>
              <a:cxn ang="f35">
                <a:pos x="f56" y="f45"/>
              </a:cxn>
              <a:cxn ang="f35">
                <a:pos x="f46" y="f45"/>
              </a:cxn>
              <a:cxn ang="f36">
                <a:pos x="f57" y="f55"/>
              </a:cxn>
            </a:cxnLst>
            <a:rect l="f54" t="f55" r="f57" b="f45"/>
            <a:pathLst>
              <a:path>
                <a:moveTo>
                  <a:pt x="f42" y="f45"/>
                </a:moveTo>
                <a:lnTo>
                  <a:pt x="f56" y="f42"/>
                </a:lnTo>
                <a:lnTo>
                  <a:pt x="f46" y="f45"/>
                </a:lnTo>
                <a:close/>
              </a:path>
            </a:pathLst>
          </a:custGeom>
          <a:solidFill>
            <a:srgbClr val="90C226">
              <a:alpha val="85000"/>
            </a:srgbClr>
          </a:solidFill>
          <a:ln cap="rnd">
            <a:noFill/>
            <a:prstDash val="solid"/>
          </a:ln>
        </p:spPr>
        <p:txBody>
          <a:bodyPr vert="horz" wrap="square" lIns="91440" tIns="45720" rIns="91440" bIns="45720" anchor="t" anchorCtr="0" compatLnSpc="1">
            <a:noAutofit/>
          </a:bodyPr>
          <a:lstStyle/>
          <a:p>
            <a:pPr marL="0" marR="0" lvl="0" indent="0" algn="l" defTabSz="4572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en-IE" sz="1800" b="0" i="0" u="none" strike="noStrike" kern="1200" cap="none" spc="0" normalizeH="0" baseline="0" noProof="0">
              <a:ln>
                <a:noFill/>
              </a:ln>
              <a:solidFill>
                <a:srgbClr val="FFFFFF"/>
              </a:solidFill>
              <a:effectLst/>
              <a:uLnTx/>
              <a:uFillTx/>
              <a:latin typeface="Trebuchet MS"/>
              <a:ea typeface="+mn-ea"/>
              <a:cs typeface="+mn-cs"/>
            </a:endParaRPr>
          </a:p>
        </p:txBody>
      </p:sp>
      <p:pic>
        <p:nvPicPr>
          <p:cNvPr id="5" name="Picture 3">
            <a:extLst>
              <a:ext uri="{FF2B5EF4-FFF2-40B4-BE49-F238E27FC236}">
                <a16:creationId xmlns:a16="http://schemas.microsoft.com/office/drawing/2014/main" id="{D1C042E4-4151-7905-0145-42FBB8FF401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62976" y="2323444"/>
            <a:ext cx="3901479" cy="2008114"/>
          </a:xfrm>
          <a:prstGeom prst="rect">
            <a:avLst/>
          </a:prstGeom>
          <a:noFill/>
          <a:ln cap="rnd">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47"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48" name="Isosceles Triangle 47">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49"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50"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51"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52" name="Isosceles Triangle 51">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53" name="Isosceles Triangle 52">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grpSp>
      <p:sp>
        <p:nvSpPr>
          <p:cNvPr id="2" name="Title 1">
            <a:extLst>
              <a:ext uri="{FF2B5EF4-FFF2-40B4-BE49-F238E27FC236}">
                <a16:creationId xmlns:a16="http://schemas.microsoft.com/office/drawing/2014/main" id="{72CDF24A-5E14-F8CD-F173-25146CD55A36}"/>
              </a:ext>
            </a:extLst>
          </p:cNvPr>
          <p:cNvSpPr>
            <a:spLocks noGrp="1"/>
          </p:cNvSpPr>
          <p:nvPr>
            <p:ph type="title"/>
          </p:nvPr>
        </p:nvSpPr>
        <p:spPr>
          <a:xfrm>
            <a:off x="3530489" y="2424202"/>
            <a:ext cx="5419899" cy="3505535"/>
          </a:xfrm>
        </p:spPr>
        <p:txBody>
          <a:bodyPr vert="horz" lIns="91440" tIns="45720" rIns="91440" bIns="45720" rtlCol="0" anchor="b">
            <a:noAutofit/>
          </a:bodyPr>
          <a:lstStyle/>
          <a:p>
            <a:pPr marL="0" marR="0" lvl="0" indent="0" fontAlgn="auto">
              <a:lnSpc>
                <a:spcPct val="90000"/>
              </a:lnSpc>
              <a:spcAft>
                <a:spcPts val="0"/>
              </a:spcAft>
              <a:tabLst/>
              <a:defRPr/>
            </a:pPr>
            <a:r>
              <a:rPr kumimoji="0" lang="en-US"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Athletics Ireland is the National Governing Body for athletics in Ireland. Our primary objective is to promote and develop the sport at every level from recreational running and school’s competitions through to supporting Ireland's elite athletes in international competition. </a:t>
            </a:r>
            <a:br>
              <a:rPr kumimoji="0" lang="en-US"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br>
            <a:br>
              <a:rPr kumimoji="0" lang="en-US"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br>
            <a:r>
              <a:rPr kumimoji="0" lang="en-US"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We are administered by a full-time staff of 40+ employees based in Dublin and the regions and governed by a voluntary Board</a:t>
            </a:r>
            <a:br>
              <a:rPr kumimoji="0" lang="en-US" sz="24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br>
            <a:endParaRPr lang="en-US" sz="2400" kern="1200" dirty="0">
              <a:latin typeface="Calibri" panose="020F0502020204030204" pitchFamily="34" charset="0"/>
              <a:ea typeface="Calibri" panose="020F0502020204030204" pitchFamily="34" charset="0"/>
              <a:cs typeface="Calibri" panose="020F0502020204030204" pitchFamily="34" charset="0"/>
            </a:endParaRPr>
          </a:p>
        </p:txBody>
      </p:sp>
      <p:sp>
        <p:nvSpPr>
          <p:cNvPr id="55" name="Isosceles Triangle 54">
            <a:extLst>
              <a:ext uri="{FF2B5EF4-FFF2-40B4-BE49-F238E27FC236}">
                <a16:creationId xmlns:a16="http://schemas.microsoft.com/office/drawing/2014/main" id="{5A7802B6-FF37-40CF-A7E2-6F2A0D9A9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7" name="Title 6">
            <a:extLst>
              <a:ext uri="{FF2B5EF4-FFF2-40B4-BE49-F238E27FC236}">
                <a16:creationId xmlns:a16="http://schemas.microsoft.com/office/drawing/2014/main" id="{11879071-974D-689A-8C50-33034339BCC3}"/>
              </a:ext>
            </a:extLst>
          </p:cNvPr>
          <p:cNvSpPr txBox="1">
            <a:spLocks/>
          </p:cNvSpPr>
          <p:nvPr/>
        </p:nvSpPr>
        <p:spPr>
          <a:xfrm>
            <a:off x="771170" y="-200297"/>
            <a:ext cx="8596668" cy="1320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E" dirty="0"/>
              <a:t>Athletics Ireland</a:t>
            </a:r>
          </a:p>
        </p:txBody>
      </p:sp>
      <p:pic>
        <p:nvPicPr>
          <p:cNvPr id="3" name="Picture 2" descr="A logo with green and orange stripes&#10;&#10;Description automatically generated">
            <a:extLst>
              <a:ext uri="{FF2B5EF4-FFF2-40B4-BE49-F238E27FC236}">
                <a16:creationId xmlns:a16="http://schemas.microsoft.com/office/drawing/2014/main" id="{75E36276-DC9F-56F7-7E1E-AC04913384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170" y="5555806"/>
            <a:ext cx="2180393" cy="1122262"/>
          </a:xfrm>
          <a:prstGeom prst="rect">
            <a:avLst/>
          </a:prstGeom>
        </p:spPr>
      </p:pic>
    </p:spTree>
    <p:extLst>
      <p:ext uri="{BB962C8B-B14F-4D97-AF65-F5344CB8AC3E}">
        <p14:creationId xmlns:p14="http://schemas.microsoft.com/office/powerpoint/2010/main" val="2150968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0A61547-2555-4DE2-A37F-A53E549174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C2447E0-8F0D-479C-94E4-82BC8EB68C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1F943397-DCDD-44CB-BBA9-9510B7698DD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E2630ADC-31DB-4C48-AC4A-DAAE5A7B8E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4" name="Rectangle 25">
              <a:extLst>
                <a:ext uri="{FF2B5EF4-FFF2-40B4-BE49-F238E27FC236}">
                  <a16:creationId xmlns:a16="http://schemas.microsoft.com/office/drawing/2014/main" id="{2CA5C44E-F54E-47E0-8989-4D8686B33C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5" name="Isosceles Triangle 14">
              <a:extLst>
                <a:ext uri="{FF2B5EF4-FFF2-40B4-BE49-F238E27FC236}">
                  <a16:creationId xmlns:a16="http://schemas.microsoft.com/office/drawing/2014/main" id="{FF54E15E-830B-4375-A239-4C51954DEA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6" name="Rectangle 27">
              <a:extLst>
                <a:ext uri="{FF2B5EF4-FFF2-40B4-BE49-F238E27FC236}">
                  <a16:creationId xmlns:a16="http://schemas.microsoft.com/office/drawing/2014/main" id="{CB37E322-FF7E-4872-BD6B-50A48CBEA5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7" name="Rectangle 28">
              <a:extLst>
                <a:ext uri="{FF2B5EF4-FFF2-40B4-BE49-F238E27FC236}">
                  <a16:creationId xmlns:a16="http://schemas.microsoft.com/office/drawing/2014/main" id="{710D0C1E-D2F8-45B2-AE14-1AC8E976F7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8" name="Rectangle 29">
              <a:extLst>
                <a:ext uri="{FF2B5EF4-FFF2-40B4-BE49-F238E27FC236}">
                  <a16:creationId xmlns:a16="http://schemas.microsoft.com/office/drawing/2014/main" id="{3216331B-17D0-4167-ABD2-B2198058C2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9" name="Isosceles Triangle 18">
              <a:extLst>
                <a:ext uri="{FF2B5EF4-FFF2-40B4-BE49-F238E27FC236}">
                  <a16:creationId xmlns:a16="http://schemas.microsoft.com/office/drawing/2014/main" id="{A53A7A96-3806-4BB3-91DE-6EED48AC78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0" name="Isosceles Triangle 19">
              <a:extLst>
                <a:ext uri="{FF2B5EF4-FFF2-40B4-BE49-F238E27FC236}">
                  <a16:creationId xmlns:a16="http://schemas.microsoft.com/office/drawing/2014/main" id="{F8C2B86C-EE71-466E-8991-503F9C9C1B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grpSp>
      <p:pic>
        <p:nvPicPr>
          <p:cNvPr id="4" name="Picture 3">
            <a:extLst>
              <a:ext uri="{FF2B5EF4-FFF2-40B4-BE49-F238E27FC236}">
                <a16:creationId xmlns:a16="http://schemas.microsoft.com/office/drawing/2014/main" id="{C2271E5A-6BA3-A696-615C-F169986C59CB}"/>
              </a:ext>
            </a:extLst>
          </p:cNvPr>
          <p:cNvPicPr>
            <a:picLocks noChangeAspect="1"/>
          </p:cNvPicPr>
          <p:nvPr/>
        </p:nvPicPr>
        <p:blipFill>
          <a:blip r:embed="rId2"/>
          <a:stretch>
            <a:fillRect/>
          </a:stretch>
        </p:blipFill>
        <p:spPr>
          <a:xfrm>
            <a:off x="888604" y="4737475"/>
            <a:ext cx="3765692" cy="617244"/>
          </a:xfrm>
          <a:prstGeom prst="rect">
            <a:avLst/>
          </a:prstGeom>
        </p:spPr>
      </p:pic>
      <p:sp>
        <p:nvSpPr>
          <p:cNvPr id="3" name="Text Placeholder 2">
            <a:extLst>
              <a:ext uri="{FF2B5EF4-FFF2-40B4-BE49-F238E27FC236}">
                <a16:creationId xmlns:a16="http://schemas.microsoft.com/office/drawing/2014/main" id="{F3689612-EE1F-4BCC-BFB6-33225DF30FC4}"/>
              </a:ext>
            </a:extLst>
          </p:cNvPr>
          <p:cNvSpPr txBox="1">
            <a:spLocks/>
          </p:cNvSpPr>
          <p:nvPr/>
        </p:nvSpPr>
        <p:spPr>
          <a:xfrm>
            <a:off x="3934781" y="1351732"/>
            <a:ext cx="5339881" cy="871042"/>
          </a:xfrm>
          <a:prstGeom prst="rect">
            <a:avLst/>
          </a:prstGeom>
        </p:spPr>
        <p:txBody>
          <a:bodyPr vert="horz" lIns="91440" tIns="45720" rIns="91440" bIns="45720" rtlCol="0" anchor="t">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nSpc>
                <a:spcPct val="90000"/>
              </a:lnSpc>
              <a:buFont typeface="Wingdings" panose="05000000000000000000" pitchFamily="2" charset="2"/>
              <a:buChar char="Ø"/>
            </a:pPr>
            <a:r>
              <a:rPr lang="en-US" sz="3600" dirty="0">
                <a:solidFill>
                  <a:schemeClr val="accent1"/>
                </a:solidFill>
                <a:latin typeface="Calibri" panose="020F0502020204030204" pitchFamily="34" charset="0"/>
                <a:ea typeface="Calibri" panose="020F0502020204030204" pitchFamily="34" charset="0"/>
                <a:cs typeface="Calibri" panose="020F0502020204030204" pitchFamily="34" charset="0"/>
              </a:rPr>
              <a:t>We require an Inventory Management System.</a:t>
            </a:r>
          </a:p>
          <a:p>
            <a:pPr>
              <a:lnSpc>
                <a:spcPct val="90000"/>
              </a:lnSpc>
              <a:buFont typeface="Wingdings" panose="05000000000000000000" pitchFamily="2" charset="2"/>
              <a:buChar char="Ø"/>
            </a:pPr>
            <a:r>
              <a:rPr lang="en-US" sz="3600" dirty="0">
                <a:solidFill>
                  <a:schemeClr val="accent1"/>
                </a:solidFill>
                <a:latin typeface="Calibri" panose="020F0502020204030204" pitchFamily="34" charset="0"/>
                <a:ea typeface="Calibri" panose="020F0502020204030204" pitchFamily="34" charset="0"/>
                <a:cs typeface="Calibri" panose="020F0502020204030204" pitchFamily="34" charset="0"/>
              </a:rPr>
              <a:t>Purpose is to support the stock management and allocation of new Adidas kit that arrives in January 2025</a:t>
            </a:r>
          </a:p>
          <a:p>
            <a:pPr>
              <a:lnSpc>
                <a:spcPct val="90000"/>
              </a:lnSpc>
              <a:buFont typeface="Wingdings" panose="05000000000000000000" pitchFamily="2" charset="2"/>
              <a:buChar char="Ø"/>
            </a:pPr>
            <a:r>
              <a:rPr lang="en-US" sz="3600" dirty="0">
                <a:solidFill>
                  <a:schemeClr val="accent1"/>
                </a:solidFill>
                <a:latin typeface="Calibri" panose="020F0502020204030204" pitchFamily="34" charset="0"/>
                <a:ea typeface="Calibri" panose="020F0502020204030204" pitchFamily="34" charset="0"/>
                <a:cs typeface="Calibri" panose="020F0502020204030204" pitchFamily="34" charset="0"/>
              </a:rPr>
              <a:t>No retail requirement</a:t>
            </a:r>
            <a:endParaRPr lang="en-US" sz="3600" dirty="0">
              <a:solidFill>
                <a:schemeClr val="accent1"/>
              </a:solidFill>
            </a:endParaRPr>
          </a:p>
        </p:txBody>
      </p:sp>
      <p:sp>
        <p:nvSpPr>
          <p:cNvPr id="7" name="Title 6">
            <a:extLst>
              <a:ext uri="{FF2B5EF4-FFF2-40B4-BE49-F238E27FC236}">
                <a16:creationId xmlns:a16="http://schemas.microsoft.com/office/drawing/2014/main" id="{967E92F3-1A1C-9E4B-5D26-E05F0B209227}"/>
              </a:ext>
            </a:extLst>
          </p:cNvPr>
          <p:cNvSpPr>
            <a:spLocks noGrp="1"/>
          </p:cNvSpPr>
          <p:nvPr>
            <p:ph type="title"/>
          </p:nvPr>
        </p:nvSpPr>
        <p:spPr>
          <a:xfrm>
            <a:off x="664040" y="466453"/>
            <a:ext cx="8596668" cy="1320800"/>
          </a:xfrm>
        </p:spPr>
        <p:txBody>
          <a:bodyPr/>
          <a:lstStyle/>
          <a:p>
            <a:r>
              <a:rPr lang="en-IE" dirty="0"/>
              <a:t>Challenge</a:t>
            </a:r>
          </a:p>
        </p:txBody>
      </p:sp>
      <p:pic>
        <p:nvPicPr>
          <p:cNvPr id="2" name="Picture 1" descr="A logo with green and orange stripes&#10;&#10;Description automatically generated">
            <a:extLst>
              <a:ext uri="{FF2B5EF4-FFF2-40B4-BE49-F238E27FC236}">
                <a16:creationId xmlns:a16="http://schemas.microsoft.com/office/drawing/2014/main" id="{48B2A145-C754-4D03-4F58-06530838B6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170" y="5555806"/>
            <a:ext cx="2180393" cy="1122262"/>
          </a:xfrm>
          <a:prstGeom prst="rect">
            <a:avLst/>
          </a:prstGeom>
        </p:spPr>
      </p:pic>
    </p:spTree>
    <p:extLst>
      <p:ext uri="{BB962C8B-B14F-4D97-AF65-F5344CB8AC3E}">
        <p14:creationId xmlns:p14="http://schemas.microsoft.com/office/powerpoint/2010/main" val="686322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99A356C-597B-CEAF-7EBE-876848934642}"/>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626D16DF-E23B-5B8C-9468-2AE39264A58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5EE303C0-D2A6-4846-CA59-A35E7BF2E10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3BA33E8-AC90-1403-6552-3A009E0245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4B212D36-02E2-4A95-8B1C-67599F649C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4" name="Rectangle 25">
              <a:extLst>
                <a:ext uri="{FF2B5EF4-FFF2-40B4-BE49-F238E27FC236}">
                  <a16:creationId xmlns:a16="http://schemas.microsoft.com/office/drawing/2014/main" id="{945D41AF-FEDC-ACAD-85CE-0FEF52B5F6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5" name="Isosceles Triangle 14">
              <a:extLst>
                <a:ext uri="{FF2B5EF4-FFF2-40B4-BE49-F238E27FC236}">
                  <a16:creationId xmlns:a16="http://schemas.microsoft.com/office/drawing/2014/main" id="{3486D200-5E22-6211-D00F-9E3C9A8DC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6" name="Rectangle 27">
              <a:extLst>
                <a:ext uri="{FF2B5EF4-FFF2-40B4-BE49-F238E27FC236}">
                  <a16:creationId xmlns:a16="http://schemas.microsoft.com/office/drawing/2014/main" id="{C5CF92E1-AE76-7C45-3EAB-BCEC1CCBEB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7" name="Rectangle 28">
              <a:extLst>
                <a:ext uri="{FF2B5EF4-FFF2-40B4-BE49-F238E27FC236}">
                  <a16:creationId xmlns:a16="http://schemas.microsoft.com/office/drawing/2014/main" id="{DACCB60B-FF71-AC48-08DE-32A383CA69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8" name="Rectangle 29">
              <a:extLst>
                <a:ext uri="{FF2B5EF4-FFF2-40B4-BE49-F238E27FC236}">
                  <a16:creationId xmlns:a16="http://schemas.microsoft.com/office/drawing/2014/main" id="{07F592CD-DEE7-E2B5-5E5D-1D640B43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19" name="Isosceles Triangle 18">
              <a:extLst>
                <a:ext uri="{FF2B5EF4-FFF2-40B4-BE49-F238E27FC236}">
                  <a16:creationId xmlns:a16="http://schemas.microsoft.com/office/drawing/2014/main" id="{1D9732E8-82D1-BC4A-1A26-B913143609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sp>
          <p:nvSpPr>
            <p:cNvPr id="20" name="Isosceles Triangle 19">
              <a:extLst>
                <a:ext uri="{FF2B5EF4-FFF2-40B4-BE49-F238E27FC236}">
                  <a16:creationId xmlns:a16="http://schemas.microsoft.com/office/drawing/2014/main" id="{D38D5B8E-8B1E-ECD2-F04A-A1A571FB4C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IE"/>
            </a:p>
          </p:txBody>
        </p:sp>
      </p:grpSp>
      <p:pic>
        <p:nvPicPr>
          <p:cNvPr id="4" name="Picture 3">
            <a:extLst>
              <a:ext uri="{FF2B5EF4-FFF2-40B4-BE49-F238E27FC236}">
                <a16:creationId xmlns:a16="http://schemas.microsoft.com/office/drawing/2014/main" id="{8E2DE049-C658-2430-4FCB-8F3F59D4EBCB}"/>
              </a:ext>
            </a:extLst>
          </p:cNvPr>
          <p:cNvPicPr>
            <a:picLocks noChangeAspect="1"/>
          </p:cNvPicPr>
          <p:nvPr/>
        </p:nvPicPr>
        <p:blipFill>
          <a:blip r:embed="rId2"/>
          <a:stretch>
            <a:fillRect/>
          </a:stretch>
        </p:blipFill>
        <p:spPr>
          <a:xfrm>
            <a:off x="888604" y="4737475"/>
            <a:ext cx="3765692" cy="617244"/>
          </a:xfrm>
          <a:prstGeom prst="rect">
            <a:avLst/>
          </a:prstGeom>
        </p:spPr>
      </p:pic>
      <p:sp>
        <p:nvSpPr>
          <p:cNvPr id="3" name="Title 6">
            <a:extLst>
              <a:ext uri="{FF2B5EF4-FFF2-40B4-BE49-F238E27FC236}">
                <a16:creationId xmlns:a16="http://schemas.microsoft.com/office/drawing/2014/main" id="{6FC264E9-0F4F-03BA-9E22-8B75BDC48096}"/>
              </a:ext>
            </a:extLst>
          </p:cNvPr>
          <p:cNvSpPr txBox="1">
            <a:spLocks/>
          </p:cNvSpPr>
          <p:nvPr/>
        </p:nvSpPr>
        <p:spPr>
          <a:xfrm>
            <a:off x="677334" y="6096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IE" dirty="0"/>
              <a:t>Key Deliverables</a:t>
            </a:r>
          </a:p>
        </p:txBody>
      </p:sp>
      <p:sp>
        <p:nvSpPr>
          <p:cNvPr id="6" name="TextBox 5">
            <a:extLst>
              <a:ext uri="{FF2B5EF4-FFF2-40B4-BE49-F238E27FC236}">
                <a16:creationId xmlns:a16="http://schemas.microsoft.com/office/drawing/2014/main" id="{579375E1-AE8C-33B2-469B-E18907D45430}"/>
              </a:ext>
            </a:extLst>
          </p:cNvPr>
          <p:cNvSpPr txBox="1"/>
          <p:nvPr/>
        </p:nvSpPr>
        <p:spPr>
          <a:xfrm>
            <a:off x="3529383" y="1591900"/>
            <a:ext cx="6157455" cy="4154984"/>
          </a:xfrm>
          <a:prstGeom prst="rect">
            <a:avLst/>
          </a:prstGeom>
          <a:noFill/>
        </p:spPr>
        <p:txBody>
          <a:bodyPr wrap="none" rtlCol="0">
            <a:spAutoFit/>
          </a:bodyPr>
          <a:lstStyle/>
          <a:p>
            <a:pPr marL="285750" indent="-285750">
              <a:buFont typeface="Wingdings" panose="05000000000000000000" pitchFamily="2" charset="2"/>
              <a:buChar char="Ø"/>
            </a:pPr>
            <a:r>
              <a:rPr lang="en-IE" sz="3600" dirty="0">
                <a:solidFill>
                  <a:schemeClr val="accent1"/>
                </a:solidFill>
              </a:rPr>
              <a:t>Track Inventory</a:t>
            </a:r>
          </a:p>
          <a:p>
            <a:pPr marL="742950" lvl="1" indent="-285750">
              <a:buFont typeface="Wingdings" panose="05000000000000000000" pitchFamily="2" charset="2"/>
              <a:buChar char="§"/>
            </a:pPr>
            <a:r>
              <a:rPr lang="en-IE" sz="2800" dirty="0">
                <a:solidFill>
                  <a:schemeClr val="accent1"/>
                </a:solidFill>
              </a:rPr>
              <a:t>14,000 items of stock</a:t>
            </a:r>
          </a:p>
          <a:p>
            <a:pPr marL="742950" lvl="1" indent="-285750">
              <a:buFont typeface="Wingdings" panose="05000000000000000000" pitchFamily="2" charset="2"/>
              <a:buChar char="§"/>
            </a:pPr>
            <a:r>
              <a:rPr lang="en-US" sz="2800" dirty="0">
                <a:solidFill>
                  <a:schemeClr val="accent1"/>
                </a:solidFill>
              </a:rPr>
              <a:t>300 individual lines</a:t>
            </a:r>
            <a:endParaRPr lang="en-IE" sz="2800" dirty="0">
              <a:solidFill>
                <a:schemeClr val="accent1"/>
              </a:solidFill>
            </a:endParaRPr>
          </a:p>
          <a:p>
            <a:pPr marL="742950" lvl="1" indent="-285750">
              <a:buFont typeface="Wingdings" panose="05000000000000000000" pitchFamily="2" charset="2"/>
              <a:buChar char="§"/>
            </a:pPr>
            <a:r>
              <a:rPr lang="en-IE" sz="2800" dirty="0">
                <a:solidFill>
                  <a:schemeClr val="accent1"/>
                </a:solidFill>
              </a:rPr>
              <a:t>All clothing</a:t>
            </a:r>
          </a:p>
          <a:p>
            <a:pPr marL="571500" indent="-571500">
              <a:buFont typeface="Wingdings" panose="05000000000000000000" pitchFamily="2" charset="2"/>
              <a:buChar char="Ø"/>
            </a:pPr>
            <a:r>
              <a:rPr lang="en-IE" sz="3600" dirty="0">
                <a:solidFill>
                  <a:schemeClr val="accent1"/>
                </a:solidFill>
              </a:rPr>
              <a:t>Control stock levels</a:t>
            </a:r>
          </a:p>
          <a:p>
            <a:pPr marL="571500" indent="-571500">
              <a:buFont typeface="Wingdings" panose="05000000000000000000" pitchFamily="2" charset="2"/>
              <a:buChar char="Ø"/>
            </a:pPr>
            <a:r>
              <a:rPr lang="en-IE" sz="3600" dirty="0">
                <a:solidFill>
                  <a:schemeClr val="accent1"/>
                </a:solidFill>
              </a:rPr>
              <a:t>Handle orders and returns</a:t>
            </a:r>
          </a:p>
          <a:p>
            <a:pPr marL="571500" indent="-571500">
              <a:buFont typeface="Wingdings" panose="05000000000000000000" pitchFamily="2" charset="2"/>
              <a:buChar char="Ø"/>
            </a:pPr>
            <a:r>
              <a:rPr lang="en-IE" sz="3600" dirty="0">
                <a:solidFill>
                  <a:schemeClr val="accent1"/>
                </a:solidFill>
              </a:rPr>
              <a:t>Reports</a:t>
            </a:r>
          </a:p>
          <a:p>
            <a:pPr marL="742950" lvl="1" indent="-285750">
              <a:buFont typeface="Wingdings" panose="05000000000000000000" pitchFamily="2" charset="2"/>
              <a:buChar char="§"/>
            </a:pPr>
            <a:endParaRPr lang="en-IE" sz="3600" dirty="0">
              <a:solidFill>
                <a:schemeClr val="accent1"/>
              </a:solidFill>
            </a:endParaRPr>
          </a:p>
        </p:txBody>
      </p:sp>
      <p:sp>
        <p:nvSpPr>
          <p:cNvPr id="7" name="TextBox 6">
            <a:extLst>
              <a:ext uri="{FF2B5EF4-FFF2-40B4-BE49-F238E27FC236}">
                <a16:creationId xmlns:a16="http://schemas.microsoft.com/office/drawing/2014/main" id="{ECADA493-726F-D746-6E59-E3EBBDA703E0}"/>
              </a:ext>
            </a:extLst>
          </p:cNvPr>
          <p:cNvSpPr txBox="1"/>
          <p:nvPr/>
        </p:nvSpPr>
        <p:spPr>
          <a:xfrm>
            <a:off x="3050540" y="3244334"/>
            <a:ext cx="6101080" cy="369332"/>
          </a:xfrm>
          <a:prstGeom prst="rect">
            <a:avLst/>
          </a:prstGeom>
          <a:noFill/>
        </p:spPr>
        <p:txBody>
          <a:bodyPr wrap="square">
            <a:spAutoFit/>
          </a:bodyPr>
          <a:lstStyle/>
          <a:p>
            <a:endParaRPr lang="en-IE" dirty="0"/>
          </a:p>
        </p:txBody>
      </p:sp>
      <p:sp>
        <p:nvSpPr>
          <p:cNvPr id="8" name="Rectangle 1">
            <a:extLst>
              <a:ext uri="{FF2B5EF4-FFF2-40B4-BE49-F238E27FC236}">
                <a16:creationId xmlns:a16="http://schemas.microsoft.com/office/drawing/2014/main" id="{4686B00C-E5A5-EADE-DA6B-95EF2F2D173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E"/>
          </a:p>
        </p:txBody>
      </p:sp>
      <p:pic>
        <p:nvPicPr>
          <p:cNvPr id="22" name="Picture 21" descr="A logo with green and orange stripes&#10;&#10;Description automatically generated">
            <a:extLst>
              <a:ext uri="{FF2B5EF4-FFF2-40B4-BE49-F238E27FC236}">
                <a16:creationId xmlns:a16="http://schemas.microsoft.com/office/drawing/2014/main" id="{208C9168-FD8D-96C1-D56E-3FEB654EDE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1170" y="5555806"/>
            <a:ext cx="2180393" cy="1122262"/>
          </a:xfrm>
          <a:prstGeom prst="rect">
            <a:avLst/>
          </a:prstGeom>
        </p:spPr>
      </p:pic>
    </p:spTree>
    <p:extLst>
      <p:ext uri="{BB962C8B-B14F-4D97-AF65-F5344CB8AC3E}">
        <p14:creationId xmlns:p14="http://schemas.microsoft.com/office/powerpoint/2010/main" val="19679137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172</TotalTime>
  <Words>124</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Trebuchet MS</vt:lpstr>
      <vt:lpstr>Wingdings</vt:lpstr>
      <vt:lpstr>Wingdings 3</vt:lpstr>
      <vt:lpstr>Facet</vt:lpstr>
      <vt:lpstr>Inventory Management System</vt:lpstr>
      <vt:lpstr>Athletics Ireland is the National Governing Body for athletics in Ireland. Our primary objective is to promote and develop the sport at every level from recreational running and school’s competitions through to supporting Ireland's elite athletes in international competition.   We are administered by a full-time staff of 40+ employees based in Dublin and the regions and governed by a voluntary Board </vt:lpstr>
      <vt:lpstr>Challenge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Adrian Mulvey</dc:creator>
  <cp:lastModifiedBy>Rachel Hubble</cp:lastModifiedBy>
  <cp:revision>3</cp:revision>
  <dcterms:created xsi:type="dcterms:W3CDTF">2024-12-03T12:39:03Z</dcterms:created>
  <dcterms:modified xsi:type="dcterms:W3CDTF">2024-12-03T16:14:32Z</dcterms:modified>
</cp:coreProperties>
</file>