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4"/>
  </p:sldMasterIdLst>
  <p:notesMasterIdLst>
    <p:notesMasterId r:id="rId12"/>
  </p:notesMasterIdLst>
  <p:sldIdLst>
    <p:sldId id="277" r:id="rId5"/>
    <p:sldId id="260" r:id="rId6"/>
    <p:sldId id="279" r:id="rId7"/>
    <p:sldId id="262" r:id="rId8"/>
    <p:sldId id="265" r:id="rId9"/>
    <p:sldId id="274" r:id="rId10"/>
    <p:sldId id="263" r:id="rId11"/>
  </p:sldIdLst>
  <p:sldSz cx="20104100" cy="11309350"/>
  <p:notesSz cx="20104100" cy="1130935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70A2C"/>
    <a:srgbClr val="12100B"/>
    <a:srgbClr val="8D7317"/>
    <a:srgbClr val="F4F1E8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9EADC08-D3C4-9CAC-2EA4-7C755ACF509D}" v="1" dt="2023-10-05T14:38:09.595"/>
  </p1510:revLst>
</p1510:revInfo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067"/>
    <p:restoredTop sz="94720"/>
  </p:normalViewPr>
  <p:slideViewPr>
    <p:cSldViewPr>
      <p:cViewPr varScale="1">
        <p:scale>
          <a:sx n="36" d="100"/>
          <a:sy n="36" d="100"/>
        </p:scale>
        <p:origin x="1284" y="5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presProps" Target="pres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notesMaster" Target="notesMasters/notesMaster1.xml"/><Relationship Id="rId17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theme" Target="theme/theme1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8712200" cy="5667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11387138" y="0"/>
            <a:ext cx="8712200" cy="5667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5BD65A-966A-4B6F-8BE0-7B6040171895}" type="datetimeFigureOut">
              <a:rPr lang="en-GB" smtClean="0"/>
              <a:t>09/07/2025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659563" y="1414463"/>
            <a:ext cx="6784975" cy="38163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2009775" y="5441950"/>
            <a:ext cx="16084550" cy="44545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10742613"/>
            <a:ext cx="8712200" cy="5667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11387138" y="10742613"/>
            <a:ext cx="8712200" cy="5667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0C4498-B907-4E6F-924D-3D5DE7EBC2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322678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73101" y="4932357"/>
            <a:ext cx="15855950" cy="176971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1500" b="1" i="0">
                <a:solidFill>
                  <a:srgbClr val="970A2C"/>
                </a:solidFill>
                <a:latin typeface="Gaillimh Bold"/>
                <a:cs typeface="Gaillimh Bold"/>
              </a:defRPr>
            </a:lvl1pPr>
          </a:lstStyle>
          <a:p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673101" y="6880638"/>
            <a:ext cx="15855950" cy="111286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lnSpc>
                <a:spcPct val="150000"/>
              </a:lnSpc>
              <a:defRPr sz="5400">
                <a:solidFill>
                  <a:srgbClr val="12100B"/>
                </a:solidFill>
                <a:latin typeface="Gaillimh Medium" panose="02000303050300000003" pitchFamily="50" charset="0"/>
              </a:defRPr>
            </a:lvl1pPr>
          </a:lstStyle>
          <a:p>
            <a:endParaRPr dirty="0"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835394" y="10517696"/>
            <a:ext cx="6433312" cy="307777"/>
          </a:xfrm>
        </p:spPr>
        <p:txBody>
          <a:bodyPr lIns="0" tIns="0" rIns="0" bIns="0"/>
          <a:lstStyle>
            <a:lvl1pPr algn="ctr">
              <a:defRPr sz="20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005205" y="10517696"/>
            <a:ext cx="4623943" cy="307777"/>
          </a:xfrm>
        </p:spPr>
        <p:txBody>
          <a:bodyPr lIns="0" tIns="0" rIns="0" bIns="0"/>
          <a:lstStyle>
            <a:lvl1pPr algn="l">
              <a:defRPr sz="20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CF86FF42-2C3A-4A24-8E14-10E689228AF4}" type="datetime1">
              <a:rPr lang="en-US" smtClean="0"/>
              <a:pPr/>
              <a:t>7/9/2025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3481050" y="10517696"/>
            <a:ext cx="4623943" cy="565467"/>
          </a:xfr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B9DB509-014E-5831-1943-814073B79D2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3100" y="483876"/>
            <a:ext cx="3968750" cy="3694007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ew Sec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BFDD0D-6852-0026-5CD1-A31F5DA941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6863" y="6510168"/>
            <a:ext cx="9000054" cy="1676400"/>
          </a:xfrm>
        </p:spPr>
        <p:txBody>
          <a:bodyPr/>
          <a:lstStyle>
            <a:lvl1pPr>
              <a:lnSpc>
                <a:spcPct val="150000"/>
              </a:lnSpc>
              <a:defRPr sz="6000">
                <a:solidFill>
                  <a:srgbClr val="970A2C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6C05001-17E5-A5FD-8672-7C8D90E5E96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40298" y="8284169"/>
            <a:ext cx="9000054" cy="989182"/>
          </a:xfrm>
        </p:spPr>
        <p:txBody>
          <a:bodyPr/>
          <a:lstStyle>
            <a:lvl1pPr>
              <a:defRPr sz="4800">
                <a:solidFill>
                  <a:srgbClr val="12100B"/>
                </a:solidFill>
                <a:latin typeface="Gaillimh Medium" panose="02000303050300000003" pitchFamily="50" charset="0"/>
              </a:defRPr>
            </a:lvl1pPr>
          </a:lstStyle>
          <a:p>
            <a:pPr lvl="0"/>
            <a:endParaRPr lang="en-GB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013F91B6-8EAF-D6F2-986F-FF305F670213}"/>
              </a:ext>
            </a:extLst>
          </p:cNvPr>
          <p:cNvSpPr>
            <a:spLocks noGrp="1" noChangeAspect="1"/>
          </p:cNvSpPr>
          <p:nvPr>
            <p:ph type="pic" sz="quarter" idx="14"/>
          </p:nvPr>
        </p:nvSpPr>
        <p:spPr>
          <a:xfrm>
            <a:off x="10280650" y="-848828"/>
            <a:ext cx="13557687" cy="12862422"/>
          </a:xfrm>
          <a:prstGeom prst="flowChartConnector">
            <a:avLst/>
          </a:prstGeom>
          <a:ln w="76200">
            <a:solidFill>
              <a:srgbClr val="8D7317"/>
            </a:solidFill>
          </a:ln>
        </p:spPr>
        <p:txBody>
          <a:bodyPr/>
          <a:lstStyle/>
          <a:p>
            <a:endParaRPr lang="en-GB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DD7C2A1-D59A-3454-F83C-0BFEA2A1D80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9450" y="1011970"/>
            <a:ext cx="3447202" cy="1151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94187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005205" y="1003191"/>
            <a:ext cx="18093689" cy="1700530"/>
          </a:xfrm>
        </p:spPr>
        <p:txBody>
          <a:bodyPr lIns="0" tIns="0" rIns="0" bIns="0"/>
          <a:lstStyle>
            <a:lvl1pPr>
              <a:defRPr sz="4950" b="1" i="0">
                <a:solidFill>
                  <a:srgbClr val="940A2B"/>
                </a:solidFill>
                <a:latin typeface="Gaillimh Bold"/>
                <a:cs typeface="Gaillimh Bold"/>
              </a:defRPr>
            </a:lvl1pPr>
          </a:lstStyle>
          <a:p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005205" y="2911475"/>
            <a:ext cx="18093690" cy="7030680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rgbClr val="12100B"/>
                </a:solidFill>
              </a:defRPr>
            </a:lvl1pPr>
          </a:lstStyle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dirty="0"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F119CC-721D-436B-8B36-8F104D0F76DC}" type="datetime1">
              <a:rPr lang="en-US" smtClean="0"/>
              <a:t>7/9/2025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3281406" y="10388850"/>
            <a:ext cx="4623943" cy="565467"/>
          </a:xfr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9DCFDAB-CE0C-13ED-FBA5-A93ECDECAC6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81650" y="323446"/>
            <a:ext cx="1197085" cy="111421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-1" y="0"/>
            <a:ext cx="20104099" cy="11401321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099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099" y="11308556"/>
                </a:lnTo>
                <a:lnTo>
                  <a:pt x="20104099" y="0"/>
                </a:lnTo>
                <a:close/>
              </a:path>
            </a:pathLst>
          </a:custGeom>
          <a:solidFill>
            <a:srgbClr val="F4F1E8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18" name="bg object 18"/>
          <p:cNvPicPr/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9071762" y="10483236"/>
            <a:ext cx="575898" cy="577686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005205" y="1003191"/>
            <a:ext cx="18093689" cy="1372407"/>
          </a:xfrm>
        </p:spPr>
        <p:txBody>
          <a:bodyPr lIns="0" tIns="0" rIns="0" bIns="0"/>
          <a:lstStyle>
            <a:lvl1pPr>
              <a:defRPr sz="4950" b="1" i="0">
                <a:solidFill>
                  <a:srgbClr val="940A2B"/>
                </a:solidFill>
                <a:latin typeface="Gaillimh Bold"/>
                <a:cs typeface="Gaillimh Bold"/>
              </a:defRPr>
            </a:lvl1pPr>
          </a:lstStyle>
          <a:p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1005205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10353611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D524E0-D570-4939-8557-741E860626C7}" type="datetime1">
              <a:rPr lang="en-US" smtClean="0"/>
              <a:t>7/9/2025</a:t>
            </a:fld>
            <a:endParaRPr lang="en-US" dirty="0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>
          <a:xfrm>
            <a:off x="13490702" y="10483236"/>
            <a:ext cx="4623943" cy="565467"/>
          </a:xfr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  <p:sp>
        <p:nvSpPr>
          <p:cNvPr id="8" name="object 3">
            <a:extLst>
              <a:ext uri="{FF2B5EF4-FFF2-40B4-BE49-F238E27FC236}">
                <a16:creationId xmlns:a16="http://schemas.microsoft.com/office/drawing/2014/main" id="{C268DE42-9C4E-B95A-9299-FA9D8F3EE985}"/>
              </a:ext>
            </a:extLst>
          </p:cNvPr>
          <p:cNvSpPr/>
          <p:nvPr userDrawn="1"/>
        </p:nvSpPr>
        <p:spPr>
          <a:xfrm>
            <a:off x="0" y="10468140"/>
            <a:ext cx="19266535" cy="10795"/>
          </a:xfrm>
          <a:custGeom>
            <a:avLst/>
            <a:gdLst/>
            <a:ahLst/>
            <a:cxnLst/>
            <a:rect l="l" t="t" r="r" b="b"/>
            <a:pathLst>
              <a:path w="19266535" h="10795">
                <a:moveTo>
                  <a:pt x="19266429" y="0"/>
                </a:moveTo>
                <a:lnTo>
                  <a:pt x="0" y="0"/>
                </a:lnTo>
                <a:lnTo>
                  <a:pt x="0" y="10470"/>
                </a:lnTo>
                <a:lnTo>
                  <a:pt x="19266429" y="10470"/>
                </a:lnTo>
                <a:lnTo>
                  <a:pt x="19266429" y="0"/>
                </a:lnTo>
                <a:close/>
              </a:path>
            </a:pathLst>
          </a:custGeom>
          <a:solidFill>
            <a:srgbClr val="940A2B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F583BB-4B5F-13A5-B4F7-D34EEE22FF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778350A-5E89-0645-ADBB-54574C7ADDC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634B55-A11D-6FAE-D780-3673254CC6F6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356B9552-3348-455C-BA47-7001B18BD0F3}" type="datetime1">
              <a:rPr lang="en-US" smtClean="0"/>
              <a:pPr/>
              <a:t>7/9/2025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A50C0D0-B899-46CB-6DF8-E2322D60DC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1CA3C48-D9AD-8EC7-BF74-8926FCD73A1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04888" y="3063875"/>
            <a:ext cx="9961562" cy="6850111"/>
          </a:xfrm>
        </p:spPr>
        <p:txBody>
          <a:bodyPr/>
          <a:lstStyle>
            <a:lvl1pPr>
              <a:lnSpc>
                <a:spcPct val="150000"/>
              </a:lnSpc>
              <a:defRPr sz="4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150000"/>
              </a:lnSpc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50000"/>
              </a:lnSpc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50000"/>
              </a:lnSpc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150000"/>
              </a:lnSpc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B33F1C22-FCC3-9A13-61D3-281E9AE0395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1499850" y="3063875"/>
            <a:ext cx="7599363" cy="6934200"/>
          </a:xfrm>
        </p:spPr>
        <p:txBody>
          <a:bodyPr/>
          <a:lstStyle/>
          <a:p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485F642-87EA-42DD-14ED-D3802660895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81650" y="323446"/>
            <a:ext cx="1197085" cy="1114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70164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755650" y="1003191"/>
            <a:ext cx="18343246" cy="1700530"/>
          </a:xfrm>
        </p:spPr>
        <p:txBody>
          <a:bodyPr lIns="0" tIns="0" rIns="0" bIns="0"/>
          <a:lstStyle>
            <a:lvl1pPr>
              <a:defRPr sz="4950" b="1" i="0">
                <a:solidFill>
                  <a:srgbClr val="940A2B"/>
                </a:solidFill>
                <a:latin typeface="Gaillimh Bold"/>
                <a:cs typeface="Gaillimh Bold"/>
              </a:defRPr>
            </a:lvl1pPr>
          </a:lstStyle>
          <a:p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355D55-9602-49C0-9545-52E9162EA4C1}" type="datetime1">
              <a:rPr lang="en-US" smtClean="0"/>
              <a:t>7/9/2025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4451307-7122-0C59-B480-941B227456B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55650" y="2987675"/>
            <a:ext cx="18343563" cy="4422326"/>
          </a:xfrm>
          <a:prstGeom prst="rect">
            <a:avLst/>
          </a:prstGeom>
        </p:spPr>
        <p:txBody>
          <a:bodyPr/>
          <a:lstStyle>
            <a:lvl1pPr>
              <a:lnSpc>
                <a:spcPct val="150000"/>
              </a:lnSpc>
              <a:defRPr sz="4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150000"/>
              </a:lnSpc>
              <a:defRPr sz="3600"/>
            </a:lvl2pPr>
            <a:lvl3pPr>
              <a:lnSpc>
                <a:spcPct val="150000"/>
              </a:lnSpc>
              <a:defRPr sz="3600"/>
            </a:lvl3pPr>
            <a:lvl4pPr>
              <a:lnSpc>
                <a:spcPct val="150000"/>
              </a:lnSpc>
              <a:defRPr sz="3600"/>
            </a:lvl4pPr>
            <a:lvl5pPr>
              <a:lnSpc>
                <a:spcPct val="150000"/>
              </a:lnSpc>
              <a:defRPr sz="3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6247E6C-8123-660F-4A5F-46EFCAAFD45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81650" y="323446"/>
            <a:ext cx="1197085" cy="1114215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20104100" cy="11308715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099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099" y="11308556"/>
                </a:lnTo>
                <a:lnTo>
                  <a:pt x="20104099" y="0"/>
                </a:lnTo>
                <a:close/>
              </a:path>
            </a:pathLst>
          </a:custGeom>
          <a:solidFill>
            <a:srgbClr val="940A2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>
          <a:xfrm>
            <a:off x="1005205" y="10517696"/>
            <a:ext cx="4623943" cy="276999"/>
          </a:xfrm>
        </p:spPr>
        <p:txBody>
          <a:bodyPr lIns="0" tIns="0" rIns="0" bIns="0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fld id="{EB77E2FD-2636-4553-9C23-DC51E0C21AA4}" type="datetime1">
              <a:rPr lang="en-US" smtClean="0"/>
              <a:pPr/>
              <a:t>7/9/2025</a:t>
            </a:fld>
            <a:endParaRPr lang="en-US" dirty="0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>
          <a:xfrm>
            <a:off x="13557250" y="10517696"/>
            <a:ext cx="4623943" cy="276999"/>
          </a:xfrm>
        </p:spPr>
        <p:txBody>
          <a:bodyPr lIns="0" tIns="0" rIns="0" bIns="0"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fld id="{B6F15528-21DE-4FAA-801E-634DDDAF4B2B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8" name="Picture 7" descr="A black and white logo&#10;&#10;Description automatically generated">
            <a:extLst>
              <a:ext uri="{FF2B5EF4-FFF2-40B4-BE49-F238E27FC236}">
                <a16:creationId xmlns:a16="http://schemas.microsoft.com/office/drawing/2014/main" id="{6A108919-623C-AEFE-D424-3F312587DAB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1650" y="320675"/>
            <a:ext cx="1183338" cy="110142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005205" y="1003191"/>
            <a:ext cx="18093689" cy="170053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950" b="1" i="0">
                <a:solidFill>
                  <a:srgbClr val="940A2B"/>
                </a:solidFill>
                <a:latin typeface="Gaillimh Bold"/>
                <a:cs typeface="Gaillimh Bold"/>
              </a:defRPr>
            </a:lvl1pPr>
          </a:lstStyle>
          <a:p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005205" y="2951173"/>
            <a:ext cx="18093690" cy="638347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dirty="0"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835394" y="10517696"/>
            <a:ext cx="6433312" cy="3077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 sz="20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005205" y="10517696"/>
            <a:ext cx="4623943" cy="3077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 sz="20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56B9552-3348-455C-BA47-7001B18BD0F3}" type="datetime1">
              <a:rPr lang="en-US" smtClean="0"/>
              <a:pPr/>
              <a:t>7/9/2025</a:t>
            </a:fld>
            <a:endParaRPr lang="en-US" dirty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3481050" y="10540498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 dirty="0"/>
          </a:p>
        </p:txBody>
      </p:sp>
      <p:sp>
        <p:nvSpPr>
          <p:cNvPr id="7" name="object 3">
            <a:extLst>
              <a:ext uri="{FF2B5EF4-FFF2-40B4-BE49-F238E27FC236}">
                <a16:creationId xmlns:a16="http://schemas.microsoft.com/office/drawing/2014/main" id="{1A1460BF-F8ED-36C1-17EF-C0973DB71A15}"/>
              </a:ext>
            </a:extLst>
          </p:cNvPr>
          <p:cNvSpPr/>
          <p:nvPr userDrawn="1"/>
        </p:nvSpPr>
        <p:spPr>
          <a:xfrm>
            <a:off x="0" y="10451847"/>
            <a:ext cx="19266535" cy="10795"/>
          </a:xfrm>
          <a:custGeom>
            <a:avLst/>
            <a:gdLst/>
            <a:ahLst/>
            <a:cxnLst/>
            <a:rect l="l" t="t" r="r" b="b"/>
            <a:pathLst>
              <a:path w="19266535" h="10795">
                <a:moveTo>
                  <a:pt x="19266429" y="0"/>
                </a:moveTo>
                <a:lnTo>
                  <a:pt x="0" y="0"/>
                </a:lnTo>
                <a:lnTo>
                  <a:pt x="0" y="10470"/>
                </a:lnTo>
                <a:lnTo>
                  <a:pt x="19266429" y="10470"/>
                </a:lnTo>
                <a:lnTo>
                  <a:pt x="19266429" y="0"/>
                </a:lnTo>
                <a:close/>
              </a:path>
            </a:pathLst>
          </a:custGeom>
          <a:solidFill>
            <a:srgbClr val="940A2B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7" r:id="rId2"/>
    <p:sldLayoutId id="2147483662" r:id="rId3"/>
    <p:sldLayoutId id="2147483663" r:id="rId4"/>
    <p:sldLayoutId id="2147483666" r:id="rId5"/>
    <p:sldLayoutId id="2147483664" r:id="rId6"/>
    <p:sldLayoutId id="2147483665" r:id="rId7"/>
  </p:sldLayoutIdLst>
  <p:hf hdr="0" ftr="0" dt="0"/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lnSpc>
          <a:spcPct val="150000"/>
        </a:lnSpc>
        <a:defRPr lang="en-GB" sz="2800" dirty="0" smtClean="0">
          <a:solidFill>
            <a:srgbClr val="12100B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26680" y="10428355"/>
            <a:ext cx="19266535" cy="10795"/>
          </a:xfrm>
          <a:custGeom>
            <a:avLst/>
            <a:gdLst/>
            <a:ahLst/>
            <a:cxnLst/>
            <a:rect l="l" t="t" r="r" b="b"/>
            <a:pathLst>
              <a:path w="19266535" h="10795">
                <a:moveTo>
                  <a:pt x="19266429" y="0"/>
                </a:moveTo>
                <a:lnTo>
                  <a:pt x="0" y="0"/>
                </a:lnTo>
                <a:lnTo>
                  <a:pt x="0" y="10470"/>
                </a:lnTo>
                <a:lnTo>
                  <a:pt x="19266429" y="10470"/>
                </a:lnTo>
                <a:lnTo>
                  <a:pt x="19266429" y="0"/>
                </a:lnTo>
                <a:close/>
              </a:path>
            </a:pathLst>
          </a:custGeom>
          <a:solidFill>
            <a:srgbClr val="940A2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8FFFADDC-9D3D-EA18-0F7B-4E19CF533C66}"/>
              </a:ext>
            </a:extLst>
          </p:cNvPr>
          <p:cNvSpPr>
            <a:spLocks noChangeAspect="1"/>
          </p:cNvSpPr>
          <p:nvPr/>
        </p:nvSpPr>
        <p:spPr>
          <a:xfrm>
            <a:off x="9659948" y="-1491383"/>
            <a:ext cx="14836429" cy="14403731"/>
          </a:xfrm>
          <a:prstGeom prst="ellipse">
            <a:avLst/>
          </a:prstGeom>
          <a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8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  <a:ln w="111125">
            <a:solidFill>
              <a:srgbClr val="8D73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bject 28"/>
          <p:cNvSpPr txBox="1"/>
          <p:nvPr/>
        </p:nvSpPr>
        <p:spPr>
          <a:xfrm>
            <a:off x="842190" y="9311892"/>
            <a:ext cx="5323660" cy="507831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lang="en-GB" sz="3200" b="1" spc="-80" dirty="0">
                <a:solidFill>
                  <a:srgbClr val="12100B"/>
                </a:solidFill>
                <a:latin typeface="Gaillimh Medium" panose="02000303050300000003" pitchFamily="50" charset="0"/>
                <a:cs typeface="Gaillimh Bold"/>
              </a:rPr>
              <a:t>17 July 2025</a:t>
            </a:r>
            <a:endParaRPr sz="3200" dirty="0">
              <a:solidFill>
                <a:srgbClr val="12100B"/>
              </a:solidFill>
              <a:latin typeface="Gaillimh Medium" panose="02000303050300000003" pitchFamily="50" charset="0"/>
              <a:cs typeface="Gaillimh Bold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842191" y="6385833"/>
            <a:ext cx="7599136" cy="10322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50000"/>
              </a:lnSpc>
            </a:pPr>
            <a:r>
              <a:rPr lang="en-GB" sz="4950" b="1" dirty="0">
                <a:solidFill>
                  <a:srgbClr val="1C1C1C"/>
                </a:solidFill>
                <a:latin typeface="Gaillimh Bold"/>
                <a:cs typeface="Gaillimh Bold"/>
              </a:rPr>
              <a:t>Our Challenge</a:t>
            </a:r>
            <a:endParaRPr sz="4950" dirty="0">
              <a:latin typeface="Gaillimh Bold"/>
              <a:cs typeface="Gaillimh Bold"/>
            </a:endParaRPr>
          </a:p>
        </p:txBody>
      </p:sp>
      <p:sp>
        <p:nvSpPr>
          <p:cNvPr id="30" name="object 30"/>
          <p:cNvSpPr txBox="1">
            <a:spLocks noGrp="1"/>
          </p:cNvSpPr>
          <p:nvPr>
            <p:ph type="title"/>
          </p:nvPr>
        </p:nvSpPr>
        <p:spPr>
          <a:xfrm>
            <a:off x="842191" y="4070226"/>
            <a:ext cx="11876859" cy="124867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50000"/>
              </a:lnSpc>
            </a:pPr>
            <a:r>
              <a:rPr lang="en-GB" sz="6000" spc="-20" dirty="0"/>
              <a:t>Galway City Council</a:t>
            </a:r>
            <a:endParaRPr sz="6000" dirty="0"/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0575F349-9571-C240-24D6-3E05A64177D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2190" y="1036804"/>
            <a:ext cx="3447202" cy="1151273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69A9292-E65D-3B1A-80AC-21BE69980791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328900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4F1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0" y="10465652"/>
            <a:ext cx="8900795" cy="10795"/>
          </a:xfrm>
          <a:custGeom>
            <a:avLst/>
            <a:gdLst/>
            <a:ahLst/>
            <a:cxnLst/>
            <a:rect l="l" t="t" r="r" b="b"/>
            <a:pathLst>
              <a:path w="8900794" h="10795">
                <a:moveTo>
                  <a:pt x="8900252" y="0"/>
                </a:moveTo>
                <a:lnTo>
                  <a:pt x="0" y="0"/>
                </a:lnTo>
                <a:lnTo>
                  <a:pt x="0" y="10470"/>
                </a:lnTo>
                <a:lnTo>
                  <a:pt x="8900252" y="10470"/>
                </a:lnTo>
                <a:lnTo>
                  <a:pt x="8900252" y="0"/>
                </a:lnTo>
                <a:close/>
              </a:path>
            </a:pathLst>
          </a:custGeom>
          <a:solidFill>
            <a:srgbClr val="940A2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683986" y="3075382"/>
            <a:ext cx="9063264" cy="614206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ts val="4950"/>
              </a:lnSpc>
              <a:spcBef>
                <a:spcPts val="95"/>
              </a:spcBef>
            </a:pPr>
            <a:r>
              <a:rPr lang="en-GB" sz="3950" dirty="0">
                <a:solidFill>
                  <a:srgbClr val="1C1C1C"/>
                </a:solidFill>
                <a:latin typeface="Gaillimh Light" panose="02000303050300000003" pitchFamily="50" charset="0"/>
                <a:cs typeface="Gaillimh-Light"/>
              </a:rPr>
              <a:t>Stats &amp; Figures</a:t>
            </a:r>
            <a:endParaRPr sz="3950" dirty="0">
              <a:latin typeface="Gaillimh Light" panose="02000303050300000003" pitchFamily="50" charset="0"/>
              <a:cs typeface="Gaillimh-Light"/>
            </a:endParaRPr>
          </a:p>
          <a:p>
            <a:pPr marL="514984" lvl="2" indent="-502284">
              <a:spcBef>
                <a:spcPts val="2255"/>
              </a:spcBef>
              <a:buFont typeface="Arial" panose="020B0604020202020204" pitchFamily="34" charset="0"/>
              <a:buChar char="•"/>
              <a:tabLst>
                <a:tab pos="514984" algn="l"/>
              </a:tabLst>
            </a:pPr>
            <a:r>
              <a:rPr lang="en-GB" sz="4000" dirty="0">
                <a:solidFill>
                  <a:srgbClr val="1C1C1C"/>
                </a:solidFill>
                <a:latin typeface="Gaillimh Light" panose="02000303050300000003" pitchFamily="50" charset="0"/>
                <a:cs typeface="Arial" panose="020B0604020202020204" pitchFamily="34" charset="0"/>
              </a:rPr>
              <a:t>Over 1.8 million international visitors and 1.2 million domestic visitors</a:t>
            </a:r>
          </a:p>
          <a:p>
            <a:pPr marL="514984" lvl="2" indent="-502284">
              <a:spcBef>
                <a:spcPts val="2255"/>
              </a:spcBef>
              <a:buFont typeface="Arial" panose="020B0604020202020204" pitchFamily="34" charset="0"/>
              <a:buChar char="•"/>
              <a:tabLst>
                <a:tab pos="514984" algn="l"/>
              </a:tabLst>
            </a:pPr>
            <a:r>
              <a:rPr lang="en-GB" sz="4000" dirty="0">
                <a:solidFill>
                  <a:srgbClr val="1C1C1C"/>
                </a:solidFill>
                <a:latin typeface="Gaillimh Light" panose="02000303050300000003" pitchFamily="50" charset="0"/>
                <a:cs typeface="Arial" panose="020B0604020202020204" pitchFamily="34" charset="0"/>
              </a:rPr>
              <a:t>A Year- Round Tourism Product</a:t>
            </a:r>
          </a:p>
          <a:p>
            <a:pPr marL="514984" lvl="2" indent="-502284">
              <a:spcBef>
                <a:spcPts val="2255"/>
              </a:spcBef>
              <a:buFont typeface="Arial" panose="020B0604020202020204" pitchFamily="34" charset="0"/>
              <a:buChar char="•"/>
              <a:tabLst>
                <a:tab pos="514984" algn="l"/>
              </a:tabLst>
            </a:pPr>
            <a:r>
              <a:rPr lang="en-GB" sz="4000" dirty="0">
                <a:solidFill>
                  <a:srgbClr val="1C1C1C"/>
                </a:solidFill>
                <a:latin typeface="Gaillimh Light" panose="02000303050300000003" pitchFamily="50" charset="0"/>
                <a:cs typeface="Arial" panose="020B0604020202020204" pitchFamily="34" charset="0"/>
              </a:rPr>
              <a:t>10 – 12% of Employment is in the Tourism Sector in the city</a:t>
            </a:r>
          </a:p>
          <a:p>
            <a:pPr marL="514984" lvl="2" indent="-502284">
              <a:spcBef>
                <a:spcPts val="2255"/>
              </a:spcBef>
              <a:buFont typeface="Arial" panose="020B0604020202020204" pitchFamily="34" charset="0"/>
              <a:buChar char="•"/>
              <a:tabLst>
                <a:tab pos="514984" algn="l"/>
              </a:tabLst>
            </a:pPr>
            <a:r>
              <a:rPr lang="en-GB" sz="4000" dirty="0">
                <a:solidFill>
                  <a:srgbClr val="1C1C1C"/>
                </a:solidFill>
                <a:latin typeface="Gaillimh Light" panose="02000303050300000003" pitchFamily="50" charset="0"/>
                <a:cs typeface="Arial" panose="020B0604020202020204" pitchFamily="34" charset="0"/>
              </a:rPr>
              <a:t>7 Months of the year we have above 80% Occupancy</a:t>
            </a:r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679449" y="1003191"/>
            <a:ext cx="8900795" cy="81015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1000"/>
              </a:lnSpc>
              <a:spcBef>
                <a:spcPts val="100"/>
              </a:spcBef>
            </a:pPr>
            <a:r>
              <a:rPr lang="en-GB" dirty="0"/>
              <a:t>Galway Tourism</a:t>
            </a:r>
            <a:endParaRPr spc="-25" dirty="0"/>
          </a:p>
        </p:txBody>
      </p:sp>
      <p:pic>
        <p:nvPicPr>
          <p:cNvPr id="10" name="object 5">
            <a:extLst>
              <a:ext uri="{FF2B5EF4-FFF2-40B4-BE49-F238E27FC236}">
                <a16:creationId xmlns:a16="http://schemas.microsoft.com/office/drawing/2014/main" id="{8F312E99-8493-4863-34A7-DA0B16664A97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8690528" y="9887966"/>
            <a:ext cx="575898" cy="577686"/>
          </a:xfrm>
          <a:prstGeom prst="rect">
            <a:avLst/>
          </a:prstGeom>
        </p:spPr>
      </p:pic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32B0C722-A4D1-F2E0-AE2E-442774509EEA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GB" smtClean="0"/>
              <a:t>2</a:t>
            </a:fld>
            <a:endParaRPr lang="en-GB"/>
          </a:p>
        </p:txBody>
      </p:sp>
      <p:pic>
        <p:nvPicPr>
          <p:cNvPr id="15" name="Picture Placeholder 14">
            <a:extLst>
              <a:ext uri="{FF2B5EF4-FFF2-40B4-BE49-F238E27FC236}">
                <a16:creationId xmlns:a16="http://schemas.microsoft.com/office/drawing/2014/main" id="{30F00223-C766-3FCD-BE53-BC4C78CC258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605"/>
          <a:stretch/>
        </p:blipFill>
        <p:spPr>
          <a:xfrm>
            <a:off x="10041387" y="-898525"/>
            <a:ext cx="13557687" cy="12862422"/>
          </a:xfrm>
          <a:prstGeom prst="flowChartConnector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177F49FE-7DD2-A9A9-1AAB-2A87022523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5205" y="1003191"/>
            <a:ext cx="18093689" cy="761747"/>
          </a:xfrm>
        </p:spPr>
        <p:txBody>
          <a:bodyPr/>
          <a:lstStyle/>
          <a:p>
            <a:r>
              <a:rPr lang="en-GB" dirty="0"/>
              <a:t>Visitor Satisfaction Survey Results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9BB30D-F1E1-73A9-01C5-01AD127B05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GB" smtClean="0"/>
              <a:pPr/>
              <a:t>3</a:t>
            </a:fld>
            <a:endParaRPr lang="en-GB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5250034A-7B2C-DB5E-A516-6E2DF90952C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04888" y="3063875"/>
            <a:ext cx="9961562" cy="6105582"/>
          </a:xfrm>
        </p:spPr>
        <p:txBody>
          <a:bodyPr/>
          <a:lstStyle/>
          <a:p>
            <a:pPr marL="12700" marR="5080" algn="l">
              <a:lnSpc>
                <a:spcPct val="150000"/>
              </a:lnSpc>
              <a:spcBef>
                <a:spcPts val="95"/>
              </a:spcBef>
            </a:pPr>
            <a:r>
              <a:rPr lang="en-GB" sz="4000" dirty="0">
                <a:solidFill>
                  <a:srgbClr val="1C1C1C"/>
                </a:solidFill>
                <a:latin typeface="Gaillimh Light" panose="02000303050300000003" pitchFamily="50" charset="0"/>
              </a:rPr>
              <a:t>Dropping Visitor Satisfaction Rate</a:t>
            </a:r>
          </a:p>
          <a:p>
            <a:pPr marL="584200" marR="5080" indent="-571500" algn="l">
              <a:lnSpc>
                <a:spcPct val="100000"/>
              </a:lnSpc>
              <a:spcBef>
                <a:spcPts val="95"/>
              </a:spcBef>
              <a:buFont typeface="Arial" panose="020B0604020202020204" pitchFamily="34" charset="0"/>
              <a:buChar char="•"/>
            </a:pPr>
            <a:r>
              <a:rPr lang="en-IE" sz="4000" kern="100" dirty="0">
                <a:effectLst/>
                <a:latin typeface="Gaillimh Light" panose="02000303050300000003" pitchFamily="50" charset="0"/>
                <a:ea typeface="Calibri" panose="020F0502020204030204" pitchFamily="34" charset="0"/>
              </a:rPr>
              <a:t>The incidence of visitors who feel Value for Money is ‘very poor’ in the city has significantly increased</a:t>
            </a:r>
          </a:p>
          <a:p>
            <a:pPr marL="584200" marR="5080" indent="-571500" algn="l">
              <a:lnSpc>
                <a:spcPct val="100000"/>
              </a:lnSpc>
              <a:spcBef>
                <a:spcPts val="95"/>
              </a:spcBef>
              <a:buFont typeface="Arial" panose="020B0604020202020204" pitchFamily="34" charset="0"/>
              <a:buChar char="•"/>
            </a:pPr>
            <a:r>
              <a:rPr lang="en-US" sz="4000" dirty="0">
                <a:latin typeface="Gaillimh Light" panose="02000303050300000003" pitchFamily="50" charset="0"/>
              </a:rPr>
              <a:t>Availability of locally produced food </a:t>
            </a:r>
          </a:p>
          <a:p>
            <a:pPr marL="584200" marR="5080" indent="-571500" algn="l">
              <a:lnSpc>
                <a:spcPct val="100000"/>
              </a:lnSpc>
              <a:spcBef>
                <a:spcPts val="95"/>
              </a:spcBef>
              <a:buFont typeface="Arial" panose="020B0604020202020204" pitchFamily="34" charset="0"/>
              <a:buChar char="•"/>
            </a:pPr>
            <a:r>
              <a:rPr lang="en-US" sz="4000" dirty="0">
                <a:latin typeface="Gaillimh Light" panose="02000303050300000003" pitchFamily="50" charset="0"/>
              </a:rPr>
              <a:t>Evening activities are priority areas to improve</a:t>
            </a:r>
          </a:p>
          <a:p>
            <a:pPr marL="584200" marR="5080" indent="-571500" algn="l">
              <a:lnSpc>
                <a:spcPct val="100000"/>
              </a:lnSpc>
              <a:spcBef>
                <a:spcPts val="95"/>
              </a:spcBef>
              <a:buFont typeface="Arial" panose="020B0604020202020204" pitchFamily="34" charset="0"/>
              <a:buChar char="•"/>
            </a:pPr>
            <a:r>
              <a:rPr lang="en-US" sz="4000" kern="100" dirty="0">
                <a:effectLst/>
                <a:latin typeface="Gaillimh Light" panose="02000303050300000003" pitchFamily="50" charset="0"/>
                <a:ea typeface="Calibri" panose="020F0502020204030204" pitchFamily="34" charset="0"/>
              </a:rPr>
              <a:t>Limited Information on what’s on</a:t>
            </a:r>
            <a:endParaRPr lang="en-IE" sz="4000" kern="100" dirty="0">
              <a:effectLst/>
              <a:latin typeface="Gaillimh Light" panose="02000303050300000003" pitchFamily="50" charset="0"/>
              <a:ea typeface="Calibri" panose="020F0502020204030204" pitchFamily="34" charset="0"/>
            </a:endParaRPr>
          </a:p>
          <a:p>
            <a:pPr marL="12700" marR="5080" algn="l">
              <a:lnSpc>
                <a:spcPct val="150000"/>
              </a:lnSpc>
              <a:spcBef>
                <a:spcPts val="95"/>
              </a:spcBef>
            </a:pPr>
            <a:endParaRPr lang="en-GB" sz="4000" dirty="0">
              <a:solidFill>
                <a:srgbClr val="1C1C1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Placeholder 5" descr="A bird standing on a rock in the water&#10;&#10;Description automatically generated">
            <a:extLst>
              <a:ext uri="{FF2B5EF4-FFF2-40B4-BE49-F238E27FC236}">
                <a16:creationId xmlns:a16="http://schemas.microsoft.com/office/drawing/2014/main" id="{3F748BD0-9CFA-3263-0522-EF3777D86E73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8061401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0" y="10465650"/>
            <a:ext cx="18114645" cy="10795"/>
          </a:xfrm>
          <a:custGeom>
            <a:avLst/>
            <a:gdLst/>
            <a:ahLst/>
            <a:cxnLst/>
            <a:rect l="l" t="t" r="r" b="b"/>
            <a:pathLst>
              <a:path w="18114645" h="10795">
                <a:moveTo>
                  <a:pt x="18114631" y="0"/>
                </a:moveTo>
                <a:lnTo>
                  <a:pt x="0" y="0"/>
                </a:lnTo>
                <a:lnTo>
                  <a:pt x="0" y="10470"/>
                </a:lnTo>
                <a:lnTo>
                  <a:pt x="18114631" y="10470"/>
                </a:lnTo>
                <a:lnTo>
                  <a:pt x="1811463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8690528" y="9893203"/>
            <a:ext cx="575898" cy="577683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728383" y="3028557"/>
            <a:ext cx="17096068" cy="740363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l">
              <a:lnSpc>
                <a:spcPct val="150000"/>
              </a:lnSpc>
              <a:spcBef>
                <a:spcPts val="95"/>
              </a:spcBef>
            </a:pPr>
            <a:r>
              <a:rPr lang="en-GB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GB" sz="3800" dirty="0">
                <a:solidFill>
                  <a:schemeClr val="bg1"/>
                </a:solidFill>
                <a:latin typeface="Gaillimh Light" panose="02000303050300000003" pitchFamily="50" charset="0"/>
                <a:cs typeface="Arial" panose="020B0604020202020204" pitchFamily="34" charset="0"/>
              </a:rPr>
              <a:t>Visitors are landing Galway City in Eyre Square, walking down the pedestrian Street to the Spanish Arch and returning to Eyre Square with the impression they have seen Galway City. </a:t>
            </a:r>
            <a:br>
              <a:rPr lang="en-GB" sz="3800" dirty="0">
                <a:solidFill>
                  <a:schemeClr val="bg1"/>
                </a:solidFill>
                <a:latin typeface="Gaillimh Light" panose="02000303050300000003" pitchFamily="50" charset="0"/>
                <a:cs typeface="Arial" panose="020B0604020202020204" pitchFamily="34" charset="0"/>
              </a:rPr>
            </a:br>
            <a:endParaRPr lang="en-GB" sz="3800" dirty="0">
              <a:solidFill>
                <a:schemeClr val="bg1"/>
              </a:solidFill>
              <a:latin typeface="Gaillimh Light" panose="02000303050300000003" pitchFamily="50" charset="0"/>
              <a:cs typeface="Arial" panose="020B0604020202020204" pitchFamily="34" charset="0"/>
            </a:endParaRPr>
          </a:p>
          <a:p>
            <a:pPr marL="12700" marR="5080" algn="l">
              <a:lnSpc>
                <a:spcPct val="150000"/>
              </a:lnSpc>
              <a:spcBef>
                <a:spcPts val="95"/>
              </a:spcBef>
            </a:pPr>
            <a:r>
              <a:rPr lang="en-GB" sz="3800" dirty="0">
                <a:solidFill>
                  <a:schemeClr val="bg1"/>
                </a:solidFill>
                <a:latin typeface="Gaillimh Light" panose="02000303050300000003" pitchFamily="50" charset="0"/>
                <a:cs typeface="Arial" panose="020B0604020202020204" pitchFamily="34" charset="0"/>
              </a:rPr>
              <a:t>- Galway City is being used as a hub to visit other places. Visitors are overnighting in Galway City to and spending their daytime at the Aran Island, Cliffs of Moher and Connemara</a:t>
            </a:r>
          </a:p>
          <a:p>
            <a:pPr marL="12700" marR="5080" algn="l">
              <a:lnSpc>
                <a:spcPct val="150000"/>
              </a:lnSpc>
              <a:spcBef>
                <a:spcPts val="95"/>
              </a:spcBef>
            </a:pPr>
            <a:endParaRPr lang="en-GB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marR="5080" algn="l">
              <a:lnSpc>
                <a:spcPct val="150000"/>
              </a:lnSpc>
              <a:spcBef>
                <a:spcPts val="95"/>
              </a:spcBef>
            </a:pPr>
            <a:endParaRPr lang="en-GB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object 6">
            <a:extLst>
              <a:ext uri="{FF2B5EF4-FFF2-40B4-BE49-F238E27FC236}">
                <a16:creationId xmlns:a16="http://schemas.microsoft.com/office/drawing/2014/main" id="{C3833B17-6CD3-0A41-26FE-99E233963634}"/>
              </a:ext>
            </a:extLst>
          </p:cNvPr>
          <p:cNvSpPr txBox="1"/>
          <p:nvPr/>
        </p:nvSpPr>
        <p:spPr>
          <a:xfrm>
            <a:off x="837682" y="1788643"/>
            <a:ext cx="13244078" cy="935513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en-GB" sz="6000" spc="-25" dirty="0">
                <a:solidFill>
                  <a:schemeClr val="bg1"/>
                </a:solidFill>
                <a:latin typeface="Gaillimh Black" panose="02000A03050300000003" pitchFamily="50" charset="0"/>
              </a:rPr>
              <a:t>The Visitor Journey</a:t>
            </a:r>
            <a:endParaRPr sz="6000" dirty="0">
              <a:solidFill>
                <a:schemeClr val="bg1"/>
              </a:solidFill>
              <a:latin typeface="Gaillimh Black" panose="02000A03050300000003" pitchFamily="50" charset="0"/>
              <a:cs typeface="Gaillimh Bold"/>
            </a:endParaRP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D71CEB3-3852-3695-5D67-66F12CD1A668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GB" smtClean="0"/>
              <a:t>4</a:t>
            </a:fld>
            <a:endParaRPr lang="en-GB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4F1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8690528" y="9887966"/>
            <a:ext cx="575898" cy="577686"/>
          </a:xfrm>
          <a:prstGeom prst="rect">
            <a:avLst/>
          </a:prstGeom>
        </p:spPr>
      </p:pic>
      <p:sp>
        <p:nvSpPr>
          <p:cNvPr id="13" name="object 3">
            <a:extLst>
              <a:ext uri="{FF2B5EF4-FFF2-40B4-BE49-F238E27FC236}">
                <a16:creationId xmlns:a16="http://schemas.microsoft.com/office/drawing/2014/main" id="{CCB2D5C6-7C3A-F45E-2147-2EADAB5501BB}"/>
              </a:ext>
            </a:extLst>
          </p:cNvPr>
          <p:cNvSpPr/>
          <p:nvPr/>
        </p:nvSpPr>
        <p:spPr>
          <a:xfrm>
            <a:off x="0" y="10465650"/>
            <a:ext cx="18180000" cy="10795"/>
          </a:xfrm>
          <a:custGeom>
            <a:avLst/>
            <a:gdLst/>
            <a:ahLst/>
            <a:cxnLst/>
            <a:rect l="l" t="t" r="r" b="b"/>
            <a:pathLst>
              <a:path w="19266535" h="10795">
                <a:moveTo>
                  <a:pt x="19266429" y="0"/>
                </a:moveTo>
                <a:lnTo>
                  <a:pt x="0" y="0"/>
                </a:lnTo>
                <a:lnTo>
                  <a:pt x="0" y="10470"/>
                </a:lnTo>
                <a:lnTo>
                  <a:pt x="19266429" y="10470"/>
                </a:lnTo>
                <a:lnTo>
                  <a:pt x="19266429" y="0"/>
                </a:lnTo>
                <a:close/>
              </a:path>
            </a:pathLst>
          </a:custGeom>
          <a:solidFill>
            <a:srgbClr val="940A2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6">
            <a:extLst>
              <a:ext uri="{FF2B5EF4-FFF2-40B4-BE49-F238E27FC236}">
                <a16:creationId xmlns:a16="http://schemas.microsoft.com/office/drawing/2014/main" id="{DB5F9DC3-91BB-AEF8-0869-E4BE24A27DA5}"/>
              </a:ext>
            </a:extLst>
          </p:cNvPr>
          <p:cNvSpPr txBox="1"/>
          <p:nvPr/>
        </p:nvSpPr>
        <p:spPr>
          <a:xfrm>
            <a:off x="822261" y="2578761"/>
            <a:ext cx="8649230" cy="5661422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l">
              <a:lnSpc>
                <a:spcPct val="126200"/>
              </a:lnSpc>
              <a:spcBef>
                <a:spcPts val="1060"/>
              </a:spcBef>
            </a:pPr>
            <a:r>
              <a:rPr lang="en-GB" sz="4000" dirty="0">
                <a:solidFill>
                  <a:srgbClr val="1C1C1C"/>
                </a:solidFill>
                <a:latin typeface="Gaillimh Light" panose="02000303050300000003" pitchFamily="50" charset="0"/>
                <a:cs typeface="Arial" panose="020B0604020202020204" pitchFamily="34" charset="0"/>
              </a:rPr>
              <a:t>Galway City does not have an official Tourist Information website or social channels. </a:t>
            </a:r>
          </a:p>
          <a:p>
            <a:pPr marL="12700" marR="5080" algn="l">
              <a:lnSpc>
                <a:spcPct val="126200"/>
              </a:lnSpc>
              <a:spcBef>
                <a:spcPts val="1060"/>
              </a:spcBef>
            </a:pPr>
            <a:endParaRPr lang="en-GB" sz="4000" dirty="0">
              <a:solidFill>
                <a:srgbClr val="1C1C1C"/>
              </a:solidFill>
              <a:latin typeface="Gaillimh Light" panose="02000303050300000003" pitchFamily="50" charset="0"/>
              <a:cs typeface="Arial" panose="020B0604020202020204" pitchFamily="34" charset="0"/>
            </a:endParaRPr>
          </a:p>
          <a:p>
            <a:pPr marL="12700" marR="5080" algn="l">
              <a:lnSpc>
                <a:spcPct val="126200"/>
              </a:lnSpc>
              <a:spcBef>
                <a:spcPts val="1060"/>
              </a:spcBef>
            </a:pPr>
            <a:r>
              <a:rPr lang="en-GB" sz="4000" dirty="0">
                <a:solidFill>
                  <a:srgbClr val="1C1C1C"/>
                </a:solidFill>
                <a:latin typeface="Gaillimh Light" panose="02000303050300000003" pitchFamily="50" charset="0"/>
                <a:cs typeface="Arial" panose="020B0604020202020204" pitchFamily="34" charset="0"/>
              </a:rPr>
              <a:t>A number of sites exist but the service is inconsistent and often inaccurate</a:t>
            </a:r>
            <a:endParaRPr sz="4000" dirty="0">
              <a:latin typeface="Gaillimh Light" panose="02000303050300000003" pitchFamily="50" charset="0"/>
              <a:cs typeface="Arial" panose="020B0604020202020204" pitchFamily="34" charset="0"/>
            </a:endParaRPr>
          </a:p>
        </p:txBody>
      </p:sp>
      <p:sp>
        <p:nvSpPr>
          <p:cNvPr id="3" name="object 6">
            <a:extLst>
              <a:ext uri="{FF2B5EF4-FFF2-40B4-BE49-F238E27FC236}">
                <a16:creationId xmlns:a16="http://schemas.microsoft.com/office/drawing/2014/main" id="{C22294FE-2EFD-AA22-2207-0C2755C58D2C}"/>
              </a:ext>
            </a:extLst>
          </p:cNvPr>
          <p:cNvSpPr txBox="1"/>
          <p:nvPr/>
        </p:nvSpPr>
        <p:spPr>
          <a:xfrm>
            <a:off x="837681" y="1062793"/>
            <a:ext cx="8649231" cy="77393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en-GB" sz="4950" b="1" spc="-10" dirty="0">
                <a:solidFill>
                  <a:srgbClr val="940A2B"/>
                </a:solidFill>
                <a:latin typeface="Gaillimh Bold"/>
                <a:cs typeface="Gaillimh Bold"/>
              </a:rPr>
              <a:t>Tourist Information 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1A0C029A-1404-5CB9-3A38-263E7B9C50B1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14617083" y="10476445"/>
            <a:ext cx="4623943" cy="565467"/>
          </a:xfrm>
        </p:spPr>
        <p:txBody>
          <a:bodyPr/>
          <a:lstStyle/>
          <a:p>
            <a:fld id="{B6F15528-21DE-4FAA-801E-634DDDAF4B2B}" type="slidenum">
              <a:rPr lang="en-GB" smtClean="0"/>
              <a:t>5</a:t>
            </a:fld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DCFBA7A-2356-A405-A06D-7D52E6D836E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8073"/>
          <a:stretch/>
        </p:blipFill>
        <p:spPr>
          <a:xfrm>
            <a:off x="10632611" y="1062793"/>
            <a:ext cx="8426824" cy="366766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402F7C9-6C8F-7101-3BA4-0525B6BA8D6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8073"/>
          <a:stretch/>
        </p:blipFill>
        <p:spPr>
          <a:xfrm>
            <a:off x="10632611" y="5295924"/>
            <a:ext cx="8426823" cy="3667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3677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1BEA6FB7-E1E1-62EB-32E0-563591EE87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0850" y="3825875"/>
            <a:ext cx="9000054" cy="1236492"/>
          </a:xfrm>
        </p:spPr>
        <p:txBody>
          <a:bodyPr/>
          <a:lstStyle/>
          <a:p>
            <a:r>
              <a:rPr lang="en-GB" dirty="0"/>
              <a:t>Our Challenge 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C5C6348A-549D-334F-F744-893B4C160BA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0850" y="5256382"/>
            <a:ext cx="9000054" cy="2097177"/>
          </a:xfrm>
        </p:spPr>
        <p:txBody>
          <a:bodyPr/>
          <a:lstStyle/>
          <a:p>
            <a:r>
              <a:rPr lang="en-GB" dirty="0"/>
              <a:t>A new Tourism Website for Galway City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307B9CB-00F1-DBB1-8146-4EE05A9714A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5479713" y="10517188"/>
            <a:ext cx="4624387" cy="566737"/>
          </a:xfrm>
        </p:spPr>
        <p:txBody>
          <a:bodyPr/>
          <a:lstStyle/>
          <a:p>
            <a:fld id="{B6F15528-21DE-4FAA-801E-634DDDAF4B2B}" type="slidenum">
              <a:rPr lang="en-GB" smtClean="0"/>
              <a:t>6</a:t>
            </a:fld>
            <a:endParaRPr lang="en-GB" dirty="0"/>
          </a:p>
        </p:txBody>
      </p:sp>
      <p:pic>
        <p:nvPicPr>
          <p:cNvPr id="5" name="Picture Placeholder 14">
            <a:extLst>
              <a:ext uri="{FF2B5EF4-FFF2-40B4-BE49-F238E27FC236}">
                <a16:creationId xmlns:a16="http://schemas.microsoft.com/office/drawing/2014/main" id="{30F00223-C766-3FCD-BE53-BC4C78CC258C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6" b="36"/>
          <a:stretch/>
        </p:blipFill>
        <p:spPr>
          <a:xfrm>
            <a:off x="10280650" y="-849313"/>
            <a:ext cx="13557250" cy="12863513"/>
          </a:xfrm>
        </p:spPr>
      </p:pic>
    </p:spTree>
    <p:extLst>
      <p:ext uri="{BB962C8B-B14F-4D97-AF65-F5344CB8AC3E}">
        <p14:creationId xmlns:p14="http://schemas.microsoft.com/office/powerpoint/2010/main" val="27107823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415250" cy="11308715"/>
          </a:xfrm>
          <a:custGeom>
            <a:avLst/>
            <a:gdLst/>
            <a:ahLst/>
            <a:cxnLst/>
            <a:rect l="l" t="t" r="r" b="b"/>
            <a:pathLst>
              <a:path w="10052050" h="11308715">
                <a:moveTo>
                  <a:pt x="10052049" y="0"/>
                </a:moveTo>
                <a:lnTo>
                  <a:pt x="0" y="0"/>
                </a:lnTo>
                <a:lnTo>
                  <a:pt x="0" y="11308556"/>
                </a:lnTo>
                <a:lnTo>
                  <a:pt x="10052049" y="11308556"/>
                </a:lnTo>
                <a:lnTo>
                  <a:pt x="10052049" y="0"/>
                </a:lnTo>
                <a:close/>
              </a:path>
            </a:pathLst>
          </a:custGeom>
          <a:solidFill>
            <a:srgbClr val="F4F1E8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8690528" y="9887966"/>
            <a:ext cx="575898" cy="577686"/>
          </a:xfrm>
          <a:prstGeom prst="rect">
            <a:avLst/>
          </a:prstGeom>
        </p:spPr>
      </p:pic>
      <p:sp>
        <p:nvSpPr>
          <p:cNvPr id="4" name="object 4"/>
          <p:cNvSpPr/>
          <p:nvPr/>
        </p:nvSpPr>
        <p:spPr>
          <a:xfrm>
            <a:off x="0" y="10465650"/>
            <a:ext cx="18120360" cy="10795"/>
          </a:xfrm>
          <a:custGeom>
            <a:avLst/>
            <a:gdLst/>
            <a:ahLst/>
            <a:cxnLst/>
            <a:rect l="l" t="t" r="r" b="b"/>
            <a:pathLst>
              <a:path w="18120360" h="10795">
                <a:moveTo>
                  <a:pt x="18119867" y="0"/>
                </a:moveTo>
                <a:lnTo>
                  <a:pt x="0" y="0"/>
                </a:lnTo>
                <a:lnTo>
                  <a:pt x="0" y="10470"/>
                </a:lnTo>
                <a:lnTo>
                  <a:pt x="18119867" y="10470"/>
                </a:lnTo>
                <a:lnTo>
                  <a:pt x="18119867" y="0"/>
                </a:lnTo>
                <a:close/>
              </a:path>
            </a:pathLst>
          </a:custGeom>
          <a:solidFill>
            <a:srgbClr val="940A2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15675587" y="1597655"/>
            <a:ext cx="572135" cy="55372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10"/>
              </a:spcBef>
            </a:pPr>
            <a:r>
              <a:rPr sz="5175" b="1" spc="-37" baseline="-18518" dirty="0">
                <a:solidFill>
                  <a:srgbClr val="FFFFFF"/>
                </a:solidFill>
                <a:latin typeface="Gotham"/>
                <a:cs typeface="Gotham"/>
              </a:rPr>
              <a:t>4</a:t>
            </a:r>
            <a:r>
              <a:rPr sz="2000" b="1" spc="-25" dirty="0">
                <a:solidFill>
                  <a:srgbClr val="FFFFFF"/>
                </a:solidFill>
                <a:latin typeface="Gotham"/>
                <a:cs typeface="Gotham"/>
              </a:rPr>
              <a:t>%</a:t>
            </a:r>
            <a:endParaRPr sz="2000" dirty="0">
              <a:latin typeface="Gotham Bold"/>
              <a:cs typeface="Gotham Bold"/>
            </a:endParaRPr>
          </a:p>
        </p:txBody>
      </p:sp>
      <p:sp>
        <p:nvSpPr>
          <p:cNvPr id="25" name="Title 24">
            <a:extLst>
              <a:ext uri="{FF2B5EF4-FFF2-40B4-BE49-F238E27FC236}">
                <a16:creationId xmlns:a16="http://schemas.microsoft.com/office/drawing/2014/main" id="{7C67BA9E-0F0C-04CD-83DD-8848F2D59C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208" y="1003191"/>
            <a:ext cx="8872138" cy="1523494"/>
          </a:xfrm>
        </p:spPr>
        <p:txBody>
          <a:bodyPr/>
          <a:lstStyle/>
          <a:p>
            <a:pPr algn="ctr"/>
            <a:r>
              <a:rPr lang="en-GB" dirty="0"/>
              <a:t>A New Tourism Website for Galway City</a:t>
            </a:r>
          </a:p>
        </p:txBody>
      </p:sp>
      <p:sp>
        <p:nvSpPr>
          <p:cNvPr id="26" name="Slide Number Placeholder 25">
            <a:extLst>
              <a:ext uri="{FF2B5EF4-FFF2-40B4-BE49-F238E27FC236}">
                <a16:creationId xmlns:a16="http://schemas.microsoft.com/office/drawing/2014/main" id="{DFF85420-7DF3-BA23-95C6-3FBA4E62BFEA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GB" smtClean="0"/>
              <a:t>7</a:t>
            </a:fld>
            <a:endParaRPr lang="en-GB"/>
          </a:p>
        </p:txBody>
      </p:sp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E2988021-638E-0AFB-C2A2-B2C9A128E06D}"/>
              </a:ext>
            </a:extLst>
          </p:cNvPr>
          <p:cNvSpPr txBox="1">
            <a:spLocks/>
          </p:cNvSpPr>
          <p:nvPr/>
        </p:nvSpPr>
        <p:spPr>
          <a:xfrm>
            <a:off x="1004888" y="3063875"/>
            <a:ext cx="12857162" cy="6374887"/>
          </a:xfrm>
          <a:prstGeom prst="rect">
            <a:avLst/>
          </a:prstGeom>
        </p:spPr>
        <p:txBody>
          <a:bodyPr/>
          <a:lstStyle>
            <a:lvl1pPr marL="0">
              <a:lnSpc>
                <a:spcPct val="150000"/>
              </a:lnSpc>
              <a:defRPr lang="en-GB" sz="2800" dirty="0" smtClean="0">
                <a:solidFill>
                  <a:srgbClr val="12100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584200" marR="5080" indent="-571500" algn="l">
              <a:spcBef>
                <a:spcPts val="95"/>
              </a:spcBef>
              <a:buFontTx/>
              <a:buChar char="-"/>
            </a:pPr>
            <a:r>
              <a:rPr lang="en-IE" sz="4000" dirty="0">
                <a:solidFill>
                  <a:srgbClr val="1C1C1C"/>
                </a:solidFill>
                <a:latin typeface="Gaillimh Light" panose="02000303050300000003" pitchFamily="50" charset="0"/>
              </a:rPr>
              <a:t>Limited </a:t>
            </a:r>
            <a:r>
              <a:rPr lang="en-IE" sz="4000">
                <a:solidFill>
                  <a:srgbClr val="1C1C1C"/>
                </a:solidFill>
                <a:latin typeface="Gaillimh Light" panose="02000303050300000003" pitchFamily="50" charset="0"/>
              </a:rPr>
              <a:t>Resources Internally </a:t>
            </a:r>
            <a:r>
              <a:rPr lang="en-IE" sz="4000" dirty="0">
                <a:solidFill>
                  <a:srgbClr val="1C1C1C"/>
                </a:solidFill>
                <a:latin typeface="Gaillimh Light" panose="02000303050300000003" pitchFamily="50" charset="0"/>
              </a:rPr>
              <a:t>for updates</a:t>
            </a:r>
          </a:p>
          <a:p>
            <a:pPr marL="584200" marR="5080" indent="-571500" algn="l">
              <a:spcBef>
                <a:spcPts val="95"/>
              </a:spcBef>
              <a:buFontTx/>
              <a:buChar char="-"/>
            </a:pPr>
            <a:r>
              <a:rPr lang="en-GB" sz="4000" dirty="0">
                <a:solidFill>
                  <a:srgbClr val="1C1C1C"/>
                </a:solidFill>
                <a:latin typeface="Gaillimh Light" panose="02000303050300000003" pitchFamily="50" charset="0"/>
              </a:rPr>
              <a:t>Industry Update Tool</a:t>
            </a:r>
          </a:p>
          <a:p>
            <a:pPr marL="584200" marR="5080" indent="-571500" algn="l">
              <a:spcBef>
                <a:spcPts val="95"/>
              </a:spcBef>
              <a:buFontTx/>
              <a:buChar char="-"/>
            </a:pPr>
            <a:r>
              <a:rPr lang="en-IE" sz="4000" dirty="0">
                <a:solidFill>
                  <a:srgbClr val="1C1C1C"/>
                </a:solidFill>
                <a:latin typeface="Gaillimh Light" panose="02000303050300000003" pitchFamily="50" charset="0"/>
              </a:rPr>
              <a:t>Suitable for a City with 122 annual Festivals</a:t>
            </a:r>
          </a:p>
          <a:p>
            <a:pPr marL="584200" marR="5080" indent="-571500" algn="l">
              <a:spcBef>
                <a:spcPts val="95"/>
              </a:spcBef>
              <a:buFontTx/>
              <a:buChar char="-"/>
            </a:pPr>
            <a:r>
              <a:rPr lang="en-IE" sz="4000" dirty="0">
                <a:solidFill>
                  <a:srgbClr val="1C1C1C"/>
                </a:solidFill>
                <a:latin typeface="Gaillimh Light" panose="02000303050300000003" pitchFamily="50" charset="0"/>
              </a:rPr>
              <a:t>Available Bi-Lingual </a:t>
            </a:r>
          </a:p>
          <a:p>
            <a:pPr marL="584200" marR="5080" indent="-571500" algn="l">
              <a:spcBef>
                <a:spcPts val="95"/>
              </a:spcBef>
              <a:buFontTx/>
              <a:buChar char="-"/>
            </a:pPr>
            <a:r>
              <a:rPr lang="en-GB" sz="4000" dirty="0">
                <a:solidFill>
                  <a:srgbClr val="1C1C1C"/>
                </a:solidFill>
                <a:latin typeface="Gaillimh Light" panose="02000303050300000003" pitchFamily="50" charset="0"/>
              </a:rPr>
              <a:t>Automated Personalised Itineraries</a:t>
            </a:r>
          </a:p>
          <a:p>
            <a:pPr marL="584200" marR="5080" indent="-571500" algn="l">
              <a:spcBef>
                <a:spcPts val="95"/>
              </a:spcBef>
              <a:buFontTx/>
              <a:buChar char="-"/>
            </a:pPr>
            <a:r>
              <a:rPr lang="en-GB" sz="4000" dirty="0">
                <a:solidFill>
                  <a:srgbClr val="1C1C1C"/>
                </a:solidFill>
                <a:latin typeface="Gaillimh Light" panose="02000303050300000003" pitchFamily="50" charset="0"/>
              </a:rPr>
              <a:t>Simply proofing and updating system</a:t>
            </a:r>
          </a:p>
          <a:p>
            <a:pPr marL="584200" marR="5080" indent="-571500" algn="l">
              <a:spcBef>
                <a:spcPts val="95"/>
              </a:spcBef>
              <a:buFontTx/>
              <a:buChar char="-"/>
            </a:pPr>
            <a:endParaRPr lang="en-IE" sz="4000" dirty="0">
              <a:solidFill>
                <a:srgbClr val="1C1C1C"/>
              </a:solidFill>
              <a:latin typeface="Gaillimh Light" panose="02000303050300000003" pitchFamily="50" charset="0"/>
            </a:endParaRPr>
          </a:p>
          <a:p>
            <a:pPr marL="584200" marR="5080" indent="-571500" algn="l">
              <a:spcBef>
                <a:spcPts val="95"/>
              </a:spcBef>
              <a:buFontTx/>
              <a:buChar char="-"/>
            </a:pPr>
            <a:endParaRPr lang="en-IE" sz="4000" dirty="0">
              <a:solidFill>
                <a:srgbClr val="1C1C1C"/>
              </a:solidFill>
            </a:endParaRPr>
          </a:p>
        </p:txBody>
      </p:sp>
      <p:pic>
        <p:nvPicPr>
          <p:cNvPr id="24" name="Picture Placeholder 5" descr="Stone Quadrangle in University of Galway">
            <a:extLst>
              <a:ext uri="{FF2B5EF4-FFF2-40B4-BE49-F238E27FC236}">
                <a16:creationId xmlns:a16="http://schemas.microsoft.com/office/drawing/2014/main" id="{A793728A-9B89-FA41-A1BA-90F394E3930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2448040" y="1226441"/>
            <a:ext cx="7599363" cy="69342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GCC Corporate Colours 2023">
      <a:dk1>
        <a:sysClr val="windowText" lastClr="000000"/>
      </a:dk1>
      <a:lt1>
        <a:sysClr val="window" lastClr="FFFFFF"/>
      </a:lt1>
      <a:dk2>
        <a:srgbClr val="12100B"/>
      </a:dk2>
      <a:lt2>
        <a:srgbClr val="E7E6E6"/>
      </a:lt2>
      <a:accent1>
        <a:srgbClr val="8C7317"/>
      </a:accent1>
      <a:accent2>
        <a:srgbClr val="970A2C"/>
      </a:accent2>
      <a:accent3>
        <a:srgbClr val="605C5D"/>
      </a:accent3>
      <a:accent4>
        <a:srgbClr val="BD8A00"/>
      </a:accent4>
      <a:accent5>
        <a:srgbClr val="3F9DC6"/>
      </a:accent5>
      <a:accent6>
        <a:srgbClr val="728726"/>
      </a:accent6>
      <a:hlink>
        <a:srgbClr val="0563C1"/>
      </a:hlink>
      <a:folHlink>
        <a:srgbClr val="B75779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5EF1350467CFC439151C7BEFA83A711" ma:contentTypeVersion="20" ma:contentTypeDescription="Create a new document." ma:contentTypeScope="" ma:versionID="3e59afb78f56597aaf26f9740efe0782">
  <xsd:schema xmlns:xsd="http://www.w3.org/2001/XMLSchema" xmlns:xs="http://www.w3.org/2001/XMLSchema" xmlns:p="http://schemas.microsoft.com/office/2006/metadata/properties" xmlns:ns2="637c59a3-1c8c-4887-85d8-b2d5c975cf89" xmlns:ns3="9d5e8d6a-4b6d-4128-b55a-8d691c8897cd" targetNamespace="http://schemas.microsoft.com/office/2006/metadata/properties" ma:root="true" ma:fieldsID="ee9c8a6d9a92ce9c4d83e49708bcddc1" ns2:_="" ns3:_="">
    <xsd:import namespace="637c59a3-1c8c-4887-85d8-b2d5c975cf89"/>
    <xsd:import namespace="9d5e8d6a-4b6d-4128-b55a-8d691c8897cd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Location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  <xsd:element ref="ns3:MediaLengthInSeconds" minOccurs="0"/>
                <xsd:element ref="ns3:lcf76f155ced4ddcb4097134ff3c332f" minOccurs="0"/>
                <xsd:element ref="ns2:TaxCatchAll" minOccurs="0"/>
                <xsd:element ref="ns3:Order0" minOccurs="0"/>
                <xsd:element ref="ns3:MediaServiceSearchProperties" minOccurs="0"/>
                <xsd:element ref="ns3:MediaServiceObjectDetectorVersions" minOccurs="0"/>
                <xsd:element ref="ns3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37c59a3-1c8c-4887-85d8-b2d5c975cf89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7c26b907-1101-405d-afd0-cd3e2ffd7744}" ma:internalName="TaxCatchAll" ma:showField="CatchAllData" ma:web="637c59a3-1c8c-4887-85d8-b2d5c975cf8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d5e8d6a-4b6d-4128-b55a-8d691c8897c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3" nillable="true" ma:displayName="MediaServiceAutoTags" ma:description="" ma:internalName="MediaServiceAutoTags" ma:readOnly="true">
      <xsd:simpleType>
        <xsd:restriction base="dms:Text"/>
      </xsd:simpleType>
    </xsd:element>
    <xsd:element name="MediaServiceLocation" ma:index="14" nillable="true" ma:displayName="MediaServiceLocation" ma:description="" ma:internalName="MediaServiceLocation" ma:readOnly="true">
      <xsd:simpleType>
        <xsd:restriction base="dms:Text"/>
      </xsd:simpleType>
    </xsd:element>
    <xsd:element name="MediaServiceOCR" ma:index="15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0e220d49-7ce7-4500-80bb-aac04fca4a5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Order0" ma:index="24" nillable="true" ma:displayName="Order" ma:format="Dropdown" ma:internalName="Order0">
      <xsd:simpleType>
        <xsd:restriction base="dms:Text">
          <xsd:maxLength value="255"/>
        </xsd:restriction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26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BillingMetadata" ma:index="27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637c59a3-1c8c-4887-85d8-b2d5c975cf89" xsi:nil="true"/>
    <lcf76f155ced4ddcb4097134ff3c332f xmlns="9d5e8d6a-4b6d-4128-b55a-8d691c8897cd">
      <Terms xmlns="http://schemas.microsoft.com/office/infopath/2007/PartnerControls"/>
    </lcf76f155ced4ddcb4097134ff3c332f>
    <Order0 xmlns="9d5e8d6a-4b6d-4128-b55a-8d691c8897cd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F75950BE-7BD5-47D3-8374-CA06220184DD}"/>
</file>

<file path=customXml/itemProps2.xml><?xml version="1.0" encoding="utf-8"?>
<ds:datastoreItem xmlns:ds="http://schemas.openxmlformats.org/officeDocument/2006/customXml" ds:itemID="{E50DB7AB-B1F4-437E-8915-C8DBFE52288F}">
  <ds:schemaRefs>
    <ds:schemaRef ds:uri="http://schemas.microsoft.com/office/2006/metadata/properties"/>
    <ds:schemaRef ds:uri="http://schemas.microsoft.com/office/infopath/2007/PartnerControls"/>
    <ds:schemaRef ds:uri="788a4605-7f7c-4a44-b286-714ff1a0c9d3"/>
    <ds:schemaRef ds:uri="a7fb5888-fda2-48b2-ba54-cc9e0b9cbac4"/>
  </ds:schemaRefs>
</ds:datastoreItem>
</file>

<file path=customXml/itemProps3.xml><?xml version="1.0" encoding="utf-8"?>
<ds:datastoreItem xmlns:ds="http://schemas.openxmlformats.org/officeDocument/2006/customXml" ds:itemID="{3C3B0BF3-2DA6-464B-8B39-1CB0088978F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271</TotalTime>
  <Words>250</Words>
  <Application>Microsoft Office PowerPoint</Application>
  <PresentationFormat>Custom</PresentationFormat>
  <Paragraphs>39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6" baseType="lpstr">
      <vt:lpstr>Arial</vt:lpstr>
      <vt:lpstr>Calibri</vt:lpstr>
      <vt:lpstr>Gaillimh Black</vt:lpstr>
      <vt:lpstr>Gaillimh Bold</vt:lpstr>
      <vt:lpstr>Gaillimh Light</vt:lpstr>
      <vt:lpstr>Gaillimh Medium</vt:lpstr>
      <vt:lpstr>Gotham</vt:lpstr>
      <vt:lpstr>Gotham Bold</vt:lpstr>
      <vt:lpstr>Office Theme</vt:lpstr>
      <vt:lpstr>Galway City Council</vt:lpstr>
      <vt:lpstr>Galway Tourism</vt:lpstr>
      <vt:lpstr>Visitor Satisfaction Survey Results</vt:lpstr>
      <vt:lpstr>PowerPoint Presentation</vt:lpstr>
      <vt:lpstr>PowerPoint Presentation</vt:lpstr>
      <vt:lpstr>Our Challenge </vt:lpstr>
      <vt:lpstr>A New Tourism Website for Galway City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Cover Heading</dc:title>
  <dc:creator>Arlene Finn</dc:creator>
  <cp:lastModifiedBy>Aoife Maguire</cp:lastModifiedBy>
  <cp:revision>18</cp:revision>
  <dcterms:created xsi:type="dcterms:W3CDTF">2023-07-06T11:02:33Z</dcterms:created>
  <dcterms:modified xsi:type="dcterms:W3CDTF">2025-07-09T11:29:38Z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2023-07-06T00:00:00Z</vt:filetime>
  </property>
  <property fmtid="{D5CDD505-2E9C-101B-9397-08002B2CF9AE}" pid="3" name="Creator">
    <vt:lpwstr>Adobe InDesign 18.3 (Macintosh)</vt:lpwstr>
  </property>
  <property fmtid="{D5CDD505-2E9C-101B-9397-08002B2CF9AE}" pid="4" name="LastSaved">
    <vt:filetime>2023-07-06T00:00:00Z</vt:filetime>
  </property>
  <property fmtid="{D5CDD505-2E9C-101B-9397-08002B2CF9AE}" pid="5" name="Producer">
    <vt:lpwstr>Adobe PDF Library 17.0</vt:lpwstr>
  </property>
  <property fmtid="{D5CDD505-2E9C-101B-9397-08002B2CF9AE}" pid="6" name="ContentTypeId">
    <vt:lpwstr>0x010100A5EF1350467CFC439151C7BEFA83A711</vt:lpwstr>
  </property>
  <property fmtid="{D5CDD505-2E9C-101B-9397-08002B2CF9AE}" pid="7" name="MediaServiceImageTags">
    <vt:lpwstr/>
  </property>
</Properties>
</file>