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  <p:sldId id="256" r:id="rId3"/>
    <p:sldId id="262" r:id="rId4"/>
    <p:sldId id="257" r:id="rId5"/>
    <p:sldId id="258" r:id="rId6"/>
    <p:sldId id="259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45"/>
    <p:restoredTop sz="94697"/>
  </p:normalViewPr>
  <p:slideViewPr>
    <p:cSldViewPr snapToGrid="0" snapToObjects="1">
      <p:cViewPr varScale="1">
        <p:scale>
          <a:sx n="106" d="100"/>
          <a:sy n="106" d="100"/>
        </p:scale>
        <p:origin x="159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5F54C-0D37-1DCD-2CC1-086B9324C8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0800000" flipV="1">
            <a:off x="184036" y="4509290"/>
            <a:ext cx="5064858" cy="1777366"/>
          </a:xfrm>
        </p:spPr>
        <p:txBody>
          <a:bodyPr anchor="ctr">
            <a:normAutofit fontScale="90000"/>
          </a:bodyPr>
          <a:lstStyle/>
          <a:p>
            <a:r>
              <a:rPr lang="en-IE" b="1" dirty="0"/>
              <a:t>The Challenge - we are</a:t>
            </a:r>
            <a:br>
              <a:rPr lang="en-IE" dirty="0"/>
            </a:br>
            <a:r>
              <a:rPr lang="en-IE" b="1" dirty="0"/>
              <a:t>trying to solve.</a:t>
            </a:r>
            <a:endParaRPr lang="en-IE" dirty="0"/>
          </a:p>
        </p:txBody>
      </p:sp>
      <p:pic>
        <p:nvPicPr>
          <p:cNvPr id="5" name="Content Placeholder 4" descr="A building with a lawn in front of it&#10;&#10;AI-generated content may be incorrect.">
            <a:extLst>
              <a:ext uri="{FF2B5EF4-FFF2-40B4-BE49-F238E27FC236}">
                <a16:creationId xmlns:a16="http://schemas.microsoft.com/office/drawing/2014/main" id="{CD08FE55-3F7D-E7EC-3056-3F55EBF0ED4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4306" b="3553"/>
          <a:stretch>
            <a:fillRect/>
          </a:stretch>
        </p:blipFill>
        <p:spPr>
          <a:xfrm>
            <a:off x="20" y="10"/>
            <a:ext cx="9143980" cy="3710603"/>
          </a:xfrm>
          <a:custGeom>
            <a:avLst/>
            <a:gdLst/>
            <a:ahLst/>
            <a:cxnLst/>
            <a:rect l="l" t="t" r="r" b="b"/>
            <a:pathLst>
              <a:path w="12192000" h="3692092">
                <a:moveTo>
                  <a:pt x="0" y="0"/>
                </a:moveTo>
                <a:lnTo>
                  <a:pt x="12192000" y="0"/>
                </a:lnTo>
                <a:lnTo>
                  <a:pt x="12192000" y="3504824"/>
                </a:lnTo>
                <a:lnTo>
                  <a:pt x="12024691" y="3517794"/>
                </a:lnTo>
                <a:cubicBezTo>
                  <a:pt x="8077523" y="3783195"/>
                  <a:pt x="4094678" y="3026959"/>
                  <a:pt x="160485" y="3663863"/>
                </a:cubicBezTo>
                <a:lnTo>
                  <a:pt x="0" y="3692092"/>
                </a:lnTo>
                <a:close/>
              </a:path>
            </a:pathLst>
          </a:custGeom>
        </p:spPr>
      </p:pic>
      <p:pic>
        <p:nvPicPr>
          <p:cNvPr id="7" name="Content Placeholder 6" descr="A black and white logo&#10;&#10;AI-generated content may be incorrect.">
            <a:extLst>
              <a:ext uri="{FF2B5EF4-FFF2-40B4-BE49-F238E27FC236}">
                <a16:creationId xmlns:a16="http://schemas.microsoft.com/office/drawing/2014/main" id="{17E82895-183A-13CC-45D5-D5FA7A116A3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068291" y="6056123"/>
            <a:ext cx="2755140" cy="518061"/>
          </a:xfrm>
        </p:spPr>
      </p:pic>
    </p:spTree>
    <p:extLst>
      <p:ext uri="{BB962C8B-B14F-4D97-AF65-F5344CB8AC3E}">
        <p14:creationId xmlns:p14="http://schemas.microsoft.com/office/powerpoint/2010/main" val="20591575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352BEC0E-22F8-46D0-9632-375DB541B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329184"/>
            <a:ext cx="5170932" cy="1783080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IE" sz="4000"/>
              <a:t>Athlone Regional Sports Centre (Athlone RSC)</a:t>
            </a:r>
          </a:p>
        </p:txBody>
      </p:sp>
      <p:sp>
        <p:nvSpPr>
          <p:cNvPr id="18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214" y="2395728"/>
            <a:ext cx="3182691" cy="18288"/>
          </a:xfrm>
          <a:custGeom>
            <a:avLst/>
            <a:gdLst>
              <a:gd name="connsiteX0" fmla="*/ 0 w 3182691"/>
              <a:gd name="connsiteY0" fmla="*/ 0 h 18288"/>
              <a:gd name="connsiteX1" fmla="*/ 636538 w 3182691"/>
              <a:gd name="connsiteY1" fmla="*/ 0 h 18288"/>
              <a:gd name="connsiteX2" fmla="*/ 1273076 w 3182691"/>
              <a:gd name="connsiteY2" fmla="*/ 0 h 18288"/>
              <a:gd name="connsiteX3" fmla="*/ 1909615 w 3182691"/>
              <a:gd name="connsiteY3" fmla="*/ 0 h 18288"/>
              <a:gd name="connsiteX4" fmla="*/ 2482499 w 3182691"/>
              <a:gd name="connsiteY4" fmla="*/ 0 h 18288"/>
              <a:gd name="connsiteX5" fmla="*/ 3182691 w 3182691"/>
              <a:gd name="connsiteY5" fmla="*/ 0 h 18288"/>
              <a:gd name="connsiteX6" fmla="*/ 3182691 w 3182691"/>
              <a:gd name="connsiteY6" fmla="*/ 18288 h 18288"/>
              <a:gd name="connsiteX7" fmla="*/ 2609807 w 3182691"/>
              <a:gd name="connsiteY7" fmla="*/ 18288 h 18288"/>
              <a:gd name="connsiteX8" fmla="*/ 2068749 w 3182691"/>
              <a:gd name="connsiteY8" fmla="*/ 18288 h 18288"/>
              <a:gd name="connsiteX9" fmla="*/ 1432211 w 3182691"/>
              <a:gd name="connsiteY9" fmla="*/ 18288 h 18288"/>
              <a:gd name="connsiteX10" fmla="*/ 859327 w 3182691"/>
              <a:gd name="connsiteY10" fmla="*/ 18288 h 18288"/>
              <a:gd name="connsiteX11" fmla="*/ 0 w 3182691"/>
              <a:gd name="connsiteY11" fmla="*/ 18288 h 18288"/>
              <a:gd name="connsiteX12" fmla="*/ 0 w 3182691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182691" h="18288" fill="none" extrusionOk="0">
                <a:moveTo>
                  <a:pt x="0" y="0"/>
                </a:moveTo>
                <a:cubicBezTo>
                  <a:pt x="253588" y="25878"/>
                  <a:pt x="409323" y="-5359"/>
                  <a:pt x="636538" y="0"/>
                </a:cubicBezTo>
                <a:cubicBezTo>
                  <a:pt x="863753" y="5359"/>
                  <a:pt x="1013406" y="3458"/>
                  <a:pt x="1273076" y="0"/>
                </a:cubicBezTo>
                <a:cubicBezTo>
                  <a:pt x="1532746" y="-3458"/>
                  <a:pt x="1697408" y="-16840"/>
                  <a:pt x="1909615" y="0"/>
                </a:cubicBezTo>
                <a:cubicBezTo>
                  <a:pt x="2121822" y="16840"/>
                  <a:pt x="2213494" y="-18555"/>
                  <a:pt x="2482499" y="0"/>
                </a:cubicBezTo>
                <a:cubicBezTo>
                  <a:pt x="2751504" y="18555"/>
                  <a:pt x="3004132" y="-28750"/>
                  <a:pt x="3182691" y="0"/>
                </a:cubicBezTo>
                <a:cubicBezTo>
                  <a:pt x="3183133" y="4516"/>
                  <a:pt x="3181864" y="12266"/>
                  <a:pt x="3182691" y="18288"/>
                </a:cubicBezTo>
                <a:cubicBezTo>
                  <a:pt x="2947041" y="16687"/>
                  <a:pt x="2875741" y="22937"/>
                  <a:pt x="2609807" y="18288"/>
                </a:cubicBezTo>
                <a:cubicBezTo>
                  <a:pt x="2343873" y="13639"/>
                  <a:pt x="2331203" y="31729"/>
                  <a:pt x="2068749" y="18288"/>
                </a:cubicBezTo>
                <a:cubicBezTo>
                  <a:pt x="1806295" y="4847"/>
                  <a:pt x="1713773" y="47088"/>
                  <a:pt x="1432211" y="18288"/>
                </a:cubicBezTo>
                <a:cubicBezTo>
                  <a:pt x="1150649" y="-10512"/>
                  <a:pt x="982765" y="3747"/>
                  <a:pt x="859327" y="18288"/>
                </a:cubicBezTo>
                <a:cubicBezTo>
                  <a:pt x="735889" y="32829"/>
                  <a:pt x="254183" y="35231"/>
                  <a:pt x="0" y="18288"/>
                </a:cubicBezTo>
                <a:cubicBezTo>
                  <a:pt x="-306" y="11477"/>
                  <a:pt x="485" y="4355"/>
                  <a:pt x="0" y="0"/>
                </a:cubicBezTo>
                <a:close/>
              </a:path>
              <a:path w="3182691" h="18288" stroke="0" extrusionOk="0">
                <a:moveTo>
                  <a:pt x="0" y="0"/>
                </a:moveTo>
                <a:cubicBezTo>
                  <a:pt x="247695" y="-19360"/>
                  <a:pt x="392581" y="-28596"/>
                  <a:pt x="572884" y="0"/>
                </a:cubicBezTo>
                <a:cubicBezTo>
                  <a:pt x="753187" y="28596"/>
                  <a:pt x="922042" y="4121"/>
                  <a:pt x="1113942" y="0"/>
                </a:cubicBezTo>
                <a:cubicBezTo>
                  <a:pt x="1305842" y="-4121"/>
                  <a:pt x="1501806" y="28092"/>
                  <a:pt x="1686826" y="0"/>
                </a:cubicBezTo>
                <a:cubicBezTo>
                  <a:pt x="1871846" y="-28092"/>
                  <a:pt x="2170181" y="-20672"/>
                  <a:pt x="2323364" y="0"/>
                </a:cubicBezTo>
                <a:cubicBezTo>
                  <a:pt x="2476547" y="20672"/>
                  <a:pt x="2919163" y="6097"/>
                  <a:pt x="3182691" y="0"/>
                </a:cubicBezTo>
                <a:cubicBezTo>
                  <a:pt x="3183268" y="4624"/>
                  <a:pt x="3183510" y="11191"/>
                  <a:pt x="3182691" y="18288"/>
                </a:cubicBezTo>
                <a:cubicBezTo>
                  <a:pt x="3026064" y="-10849"/>
                  <a:pt x="2775005" y="23067"/>
                  <a:pt x="2546153" y="18288"/>
                </a:cubicBezTo>
                <a:cubicBezTo>
                  <a:pt x="2317301" y="13509"/>
                  <a:pt x="2164351" y="-9884"/>
                  <a:pt x="1845961" y="18288"/>
                </a:cubicBezTo>
                <a:cubicBezTo>
                  <a:pt x="1527571" y="46460"/>
                  <a:pt x="1455006" y="5824"/>
                  <a:pt x="1304903" y="18288"/>
                </a:cubicBezTo>
                <a:cubicBezTo>
                  <a:pt x="1154800" y="30752"/>
                  <a:pt x="942107" y="-12056"/>
                  <a:pt x="604711" y="18288"/>
                </a:cubicBezTo>
                <a:cubicBezTo>
                  <a:pt x="267315" y="48632"/>
                  <a:pt x="141927" y="-8395"/>
                  <a:pt x="0" y="18288"/>
                </a:cubicBezTo>
                <a:cubicBezTo>
                  <a:pt x="-171" y="12755"/>
                  <a:pt x="-690" y="793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" y="2706624"/>
            <a:ext cx="5170932" cy="3483864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endParaRPr lang="en-IE" sz="1600" dirty="0"/>
          </a:p>
          <a:p>
            <a:pPr>
              <a:lnSpc>
                <a:spcPct val="90000"/>
              </a:lnSpc>
              <a:defRPr sz="1400"/>
            </a:pPr>
            <a:r>
              <a:rPr lang="en-IE" sz="1600" dirty="0"/>
              <a:t>Location: Brawny Road, Athlone, Co. Westmeath</a:t>
            </a:r>
          </a:p>
          <a:p>
            <a:pPr>
              <a:lnSpc>
                <a:spcPct val="90000"/>
              </a:lnSpc>
              <a:defRPr sz="1400"/>
            </a:pPr>
            <a:r>
              <a:rPr lang="en-IE" sz="1600" dirty="0"/>
              <a:t>Type: Public Leisure &amp; fitness facility serving the Midlands region – Non Members (PAYG) &amp; Members </a:t>
            </a:r>
          </a:p>
          <a:p>
            <a:pPr>
              <a:lnSpc>
                <a:spcPct val="90000"/>
              </a:lnSpc>
              <a:defRPr sz="1400"/>
            </a:pPr>
            <a:r>
              <a:rPr lang="en-IE" sz="1600" dirty="0"/>
              <a:t>Mission: Provide a welcoming, inclusive environment for all ages and fitness levels, reinvesting profits into improving facilities and services for the community.</a:t>
            </a:r>
          </a:p>
          <a:p>
            <a:pPr>
              <a:lnSpc>
                <a:spcPct val="90000"/>
              </a:lnSpc>
              <a:defRPr sz="1400"/>
            </a:pPr>
            <a:r>
              <a:rPr lang="en-IE" sz="1600" dirty="0"/>
              <a:t>Facilities: Fully equipped gym, Fitness class studio, Spin Studio, </a:t>
            </a:r>
            <a:r>
              <a:rPr lang="en-IE" sz="1600" dirty="0" err="1"/>
              <a:t>Milon</a:t>
            </a:r>
            <a:r>
              <a:rPr lang="en-IE" sz="1600" dirty="0"/>
              <a:t> area, 25m swimming pool with sauna and steam room, small kids pool, changing rooms </a:t>
            </a:r>
          </a:p>
          <a:p>
            <a:pPr>
              <a:lnSpc>
                <a:spcPct val="90000"/>
              </a:lnSpc>
              <a:defRPr sz="1400"/>
            </a:pPr>
            <a:r>
              <a:rPr lang="en-IE" sz="1600" dirty="0"/>
              <a:t>External - playground, skatepark, café, Hockey Pitch, 5 a sides,  and free parking</a:t>
            </a:r>
          </a:p>
          <a:p>
            <a:pPr>
              <a:lnSpc>
                <a:spcPct val="90000"/>
              </a:lnSpc>
              <a:defRPr sz="1400"/>
            </a:pPr>
            <a:r>
              <a:rPr lang="en-IE" sz="1600" dirty="0"/>
              <a:t>Outdoor Fitness Park with trails, Basketball, pétanque, pickleball, sensory garden, outdoor gym equipment, wheelchair accessible gym equipment,  and children's play areas (climbing </a:t>
            </a:r>
            <a:r>
              <a:rPr lang="en-IE" sz="1600" dirty="0" err="1"/>
              <a:t>pyramid,tag</a:t>
            </a:r>
            <a:r>
              <a:rPr lang="en-IE" sz="1600" dirty="0"/>
              <a:t> zone, labyrinth, pirate island) </a:t>
            </a:r>
          </a:p>
          <a:p>
            <a:pPr>
              <a:lnSpc>
                <a:spcPct val="90000"/>
              </a:lnSpc>
              <a:defRPr sz="1400"/>
            </a:pPr>
            <a:r>
              <a:rPr lang="en-IE" sz="1600" dirty="0"/>
              <a:t>Recognition: Holder of the National Quality Standard for safety, hygiene, maintenance, and customer care</a:t>
            </a:r>
          </a:p>
        </p:txBody>
      </p:sp>
      <p:pic>
        <p:nvPicPr>
          <p:cNvPr id="6" name="Content Placeholder 4" descr="A building with a lawn in front of it&#10;&#10;AI-generated content may be incorrect.">
            <a:extLst>
              <a:ext uri="{FF2B5EF4-FFF2-40B4-BE49-F238E27FC236}">
                <a16:creationId xmlns:a16="http://schemas.microsoft.com/office/drawing/2014/main" id="{58C82B9D-F006-A495-4978-02B2A7EB991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4306" b="3553"/>
          <a:stretch>
            <a:fillRect/>
          </a:stretch>
        </p:blipFill>
        <p:spPr>
          <a:xfrm>
            <a:off x="5897880" y="1433314"/>
            <a:ext cx="3010662" cy="1221706"/>
          </a:xfrm>
          <a:prstGeom prst="rect">
            <a:avLst/>
          </a:prstGeom>
        </p:spPr>
      </p:pic>
      <p:pic>
        <p:nvPicPr>
          <p:cNvPr id="7" name="Content Placeholder 6" descr="A black and white logo&#10;&#10;AI-generated content may be incorrect.">
            <a:extLst>
              <a:ext uri="{FF2B5EF4-FFF2-40B4-BE49-F238E27FC236}">
                <a16:creationId xmlns:a16="http://schemas.microsoft.com/office/drawing/2014/main" id="{0A393DA4-E094-82FE-A2CD-492BDF4BD3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68291" y="6056123"/>
            <a:ext cx="2755140" cy="51806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329184"/>
            <a:ext cx="5170932" cy="1783080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IE" sz="4000"/>
              <a:t>Athlone Regional Sports Centre (Athlone RSC)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" y="2706624"/>
            <a:ext cx="5170932" cy="348386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endParaRPr lang="en-IE" sz="1600" dirty="0"/>
          </a:p>
          <a:p>
            <a:pPr>
              <a:lnSpc>
                <a:spcPct val="90000"/>
              </a:lnSpc>
              <a:defRPr sz="1400"/>
            </a:pPr>
            <a:r>
              <a:rPr lang="en-IE" sz="1600" dirty="0"/>
              <a:t>Opened in 2002 – lot of improvements in that time</a:t>
            </a:r>
          </a:p>
          <a:p>
            <a:pPr>
              <a:lnSpc>
                <a:spcPct val="90000"/>
              </a:lnSpc>
              <a:defRPr sz="1400"/>
            </a:pPr>
            <a:r>
              <a:rPr lang="en-IE" sz="1600" dirty="0"/>
              <a:t>Now Over 3000 adult members (not including children)</a:t>
            </a:r>
          </a:p>
          <a:p>
            <a:pPr>
              <a:lnSpc>
                <a:spcPct val="90000"/>
              </a:lnSpc>
              <a:defRPr sz="1400"/>
            </a:pPr>
            <a:r>
              <a:rPr lang="en-IE" sz="1600" dirty="0"/>
              <a:t>Over 360,000 visits internally each year </a:t>
            </a:r>
          </a:p>
          <a:p>
            <a:pPr>
              <a:lnSpc>
                <a:spcPct val="90000"/>
              </a:lnSpc>
              <a:defRPr sz="1400"/>
            </a:pPr>
            <a:r>
              <a:rPr lang="en-IE" sz="1600" dirty="0"/>
              <a:t>On a 26 acre site </a:t>
            </a:r>
          </a:p>
          <a:p>
            <a:pPr>
              <a:lnSpc>
                <a:spcPct val="90000"/>
              </a:lnSpc>
              <a:defRPr sz="1400"/>
            </a:pPr>
            <a:r>
              <a:rPr lang="en-IE" sz="1600" dirty="0"/>
              <a:t>Building itself – over 3,500 sqm</a:t>
            </a:r>
          </a:p>
          <a:p>
            <a:pPr>
              <a:lnSpc>
                <a:spcPct val="90000"/>
              </a:lnSpc>
              <a:defRPr sz="1400"/>
            </a:pPr>
            <a:r>
              <a:rPr lang="en-IE" sz="1600" dirty="0"/>
              <a:t>Open 7 days a week </a:t>
            </a:r>
          </a:p>
          <a:p>
            <a:pPr lvl="1">
              <a:lnSpc>
                <a:spcPct val="90000"/>
              </a:lnSpc>
              <a:defRPr sz="1400"/>
            </a:pPr>
            <a:r>
              <a:rPr lang="en-IE" sz="1200" dirty="0"/>
              <a:t>6.30am – 10.00pm- Mon – Fri</a:t>
            </a:r>
          </a:p>
          <a:p>
            <a:pPr lvl="1">
              <a:lnSpc>
                <a:spcPct val="90000"/>
              </a:lnSpc>
              <a:defRPr sz="1400"/>
            </a:pPr>
            <a:r>
              <a:rPr lang="en-IE" sz="1200" dirty="0"/>
              <a:t>8.30am – 6.00pm – Sat &amp; Sun</a:t>
            </a:r>
          </a:p>
          <a:p>
            <a:pPr>
              <a:lnSpc>
                <a:spcPct val="90000"/>
              </a:lnSpc>
              <a:defRPr sz="1400"/>
            </a:pPr>
            <a:r>
              <a:rPr lang="en-IE" sz="1600" dirty="0"/>
              <a:t>Over 50 staff – 70% part time </a:t>
            </a:r>
          </a:p>
        </p:txBody>
      </p:sp>
      <p:pic>
        <p:nvPicPr>
          <p:cNvPr id="6" name="Content Placeholder 4" descr="A building with a lawn in front of it&#10;&#10;AI-generated content may be incorrect.">
            <a:extLst>
              <a:ext uri="{FF2B5EF4-FFF2-40B4-BE49-F238E27FC236}">
                <a16:creationId xmlns:a16="http://schemas.microsoft.com/office/drawing/2014/main" id="{58C82B9D-F006-A495-4978-02B2A7EB991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4306" b="3553"/>
          <a:stretch>
            <a:fillRect/>
          </a:stretch>
        </p:blipFill>
        <p:spPr>
          <a:xfrm>
            <a:off x="5897880" y="1433314"/>
            <a:ext cx="3010662" cy="1221706"/>
          </a:xfrm>
          <a:prstGeom prst="rect">
            <a:avLst/>
          </a:prstGeom>
        </p:spPr>
      </p:pic>
      <p:pic>
        <p:nvPicPr>
          <p:cNvPr id="7" name="Content Placeholder 6" descr="A black and white logo&#10;&#10;AI-generated content may be incorrect.">
            <a:extLst>
              <a:ext uri="{FF2B5EF4-FFF2-40B4-BE49-F238E27FC236}">
                <a16:creationId xmlns:a16="http://schemas.microsoft.com/office/drawing/2014/main" id="{0A393DA4-E094-82FE-A2CD-492BDF4BD3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68291" y="6056123"/>
            <a:ext cx="2755140" cy="518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03706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The Challenge</a:t>
            </a:r>
            <a:r>
              <a:rPr lang="en-IE" dirty="0"/>
              <a:t>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IE" dirty="0"/>
              <a:t>1.Reporting and tracking maintenance issues</a:t>
            </a:r>
            <a:endParaRPr dirty="0"/>
          </a:p>
          <a:p>
            <a:r>
              <a:rPr lang="en-IE" b="1" dirty="0"/>
              <a:t>Reporting &amp; Tracking Maintenance Issues</a:t>
            </a:r>
            <a:endParaRPr lang="en-IE" dirty="0"/>
          </a:p>
          <a:p>
            <a:pPr lvl="1"/>
            <a:r>
              <a:rPr lang="en-IE" dirty="0"/>
              <a:t>No automated system for daily recording; currently relies on staff or customer reports.</a:t>
            </a:r>
          </a:p>
          <a:p>
            <a:pPr lvl="1"/>
            <a:r>
              <a:rPr lang="en-IE" dirty="0"/>
              <a:t>No feedback loop to customers once issues are resolved.</a:t>
            </a:r>
          </a:p>
          <a:p>
            <a:pPr lvl="1"/>
            <a:r>
              <a:rPr lang="en-IE" dirty="0"/>
              <a:t>Maintenance issues kept only as a static list.</a:t>
            </a:r>
          </a:p>
          <a:p>
            <a:r>
              <a:rPr lang="en-IE" b="1" dirty="0"/>
              <a:t>Maintenance Contract Management</a:t>
            </a:r>
            <a:endParaRPr lang="en-IE" dirty="0"/>
          </a:p>
          <a:p>
            <a:pPr lvl="1"/>
            <a:r>
              <a:rPr lang="en-IE" dirty="0"/>
              <a:t>Lack of structure for tracking approved suppliers, service dates, call-outs, and completed work.</a:t>
            </a:r>
          </a:p>
          <a:p>
            <a:r>
              <a:rPr lang="en-IE" b="1" dirty="0"/>
              <a:t>Inventory Management</a:t>
            </a:r>
            <a:endParaRPr lang="en-IE" dirty="0"/>
          </a:p>
          <a:p>
            <a:pPr lvl="1"/>
            <a:r>
              <a:rPr lang="en-IE" dirty="0"/>
              <a:t>Equipment log maintained in Excel with sticker numbers — time-consuming and prone to manual errors.</a:t>
            </a:r>
          </a:p>
          <a:p>
            <a:pPr lvl="1"/>
            <a:r>
              <a:rPr lang="en-IE" dirty="0"/>
              <a:t>No system for managing spare parts inventory.</a:t>
            </a:r>
          </a:p>
          <a:p>
            <a:r>
              <a:rPr lang="en-IE" b="1" dirty="0"/>
              <a:t>Area &amp; Issue Updates</a:t>
            </a:r>
            <a:endParaRPr lang="en-IE" dirty="0"/>
          </a:p>
          <a:p>
            <a:pPr lvl="1"/>
            <a:r>
              <a:rPr lang="en-IE" dirty="0"/>
              <a:t>Daily and weekly maintenance updates are list-based and manually compiled.</a:t>
            </a:r>
          </a:p>
          <a:p>
            <a:r>
              <a:rPr lang="en-IE" b="1" dirty="0"/>
              <a:t>Contractor Sign-In &amp; Tracking</a:t>
            </a:r>
            <a:endParaRPr lang="en-IE" dirty="0"/>
          </a:p>
          <a:p>
            <a:pPr lvl="1"/>
            <a:r>
              <a:rPr lang="en-IE" dirty="0"/>
              <a:t>Manual sign-in sheets.</a:t>
            </a:r>
          </a:p>
          <a:p>
            <a:pPr lvl="1"/>
            <a:r>
              <a:rPr lang="en-IE" dirty="0"/>
              <a:t>No way to monitor contractor locations in the building, confirm when they’ve finished, or record completed tasks.</a:t>
            </a:r>
          </a:p>
          <a:p>
            <a:r>
              <a:rPr lang="en-IE" b="1" dirty="0"/>
              <a:t>Equipment Checks</a:t>
            </a:r>
            <a:endParaRPr lang="en-IE" dirty="0"/>
          </a:p>
          <a:p>
            <a:pPr lvl="1"/>
            <a:r>
              <a:rPr lang="en-IE" dirty="0"/>
              <a:t>Existing QR code system for internal equipment checks (</a:t>
            </a:r>
            <a:r>
              <a:rPr lang="en-IE" dirty="0" err="1"/>
              <a:t>Seachange</a:t>
            </a:r>
            <a:r>
              <a:rPr lang="en-IE" dirty="0"/>
              <a:t>).</a:t>
            </a:r>
          </a:p>
          <a:p>
            <a:pPr lvl="1"/>
            <a:r>
              <a:rPr lang="en-IE" dirty="0"/>
              <a:t>Plan to extend to outdoor equipment in the near future.</a:t>
            </a:r>
          </a:p>
          <a:p>
            <a:pPr>
              <a:defRPr sz="1400"/>
            </a:pPr>
            <a:endParaRPr lang="en-GB" dirty="0"/>
          </a:p>
          <a:p>
            <a:pPr>
              <a:defRPr sz="1400"/>
            </a:pPr>
            <a:endParaRPr lang="en-IE" dirty="0"/>
          </a:p>
          <a:p>
            <a:pPr>
              <a:defRPr sz="1400"/>
            </a:pPr>
            <a:endParaRPr dirty="0"/>
          </a:p>
        </p:txBody>
      </p:sp>
      <p:pic>
        <p:nvPicPr>
          <p:cNvPr id="4" name="Content Placeholder 6" descr="A black and white logo&#10;&#10;AI-generated content may be incorrect.">
            <a:extLst>
              <a:ext uri="{FF2B5EF4-FFF2-40B4-BE49-F238E27FC236}">
                <a16:creationId xmlns:a16="http://schemas.microsoft.com/office/drawing/2014/main" id="{94ACC6E4-E6FB-02E7-9B4F-E3A38A03AE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68291" y="6056123"/>
            <a:ext cx="2755140" cy="51806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IE" b="1" dirty="0"/>
              <a:t>Easy Issue Logging</a:t>
            </a:r>
            <a:endParaRPr lang="en-IE" dirty="0"/>
          </a:p>
          <a:p>
            <a:pPr lvl="1"/>
            <a:r>
              <a:rPr lang="en-IE" dirty="0"/>
              <a:t>Verbal and typed input options for both customers and staff.</a:t>
            </a:r>
          </a:p>
          <a:p>
            <a:pPr lvl="1"/>
            <a:r>
              <a:rPr lang="en-IE" dirty="0"/>
              <a:t>Encourages quick and seamless reporting of maintenance issues.</a:t>
            </a:r>
          </a:p>
          <a:p>
            <a:pPr lvl="1"/>
            <a:r>
              <a:rPr lang="en-IE" dirty="0"/>
              <a:t>Captures the exact location of the issue and the person reporting it for follow-up.</a:t>
            </a:r>
          </a:p>
          <a:p>
            <a:r>
              <a:rPr lang="en-IE" b="1" dirty="0"/>
              <a:t>Real-Time Reporting</a:t>
            </a:r>
            <a:endParaRPr lang="en-IE" dirty="0"/>
          </a:p>
          <a:p>
            <a:pPr lvl="1"/>
            <a:r>
              <a:rPr lang="en-IE" dirty="0"/>
              <a:t>Instant delivery of reports to the maintenance team.</a:t>
            </a:r>
          </a:p>
          <a:p>
            <a:pPr lvl="1"/>
            <a:r>
              <a:rPr lang="en-IE" dirty="0"/>
              <a:t>Automatic acknowledgements to the reporter (via app, text, or email) when an issue is raised and resolved.</a:t>
            </a:r>
          </a:p>
          <a:p>
            <a:r>
              <a:rPr lang="en-IE" b="1" dirty="0"/>
              <a:t>Data &amp; Insights</a:t>
            </a:r>
            <a:endParaRPr lang="en-IE" dirty="0"/>
          </a:p>
          <a:p>
            <a:pPr lvl="1"/>
            <a:r>
              <a:rPr lang="en-IE" dirty="0"/>
              <a:t>Visual dashboard showing patterns, issue frequency by area, and resolution times.</a:t>
            </a:r>
          </a:p>
          <a:p>
            <a:pPr lvl="1"/>
            <a:r>
              <a:rPr lang="en-IE" dirty="0"/>
              <a:t>Historical reporting for trends and planning.</a:t>
            </a:r>
          </a:p>
          <a:p>
            <a:pPr lvl="1"/>
            <a:r>
              <a:rPr lang="en-IE" dirty="0"/>
              <a:t>GDPR-compliant secure data handling.</a:t>
            </a:r>
          </a:p>
          <a:p>
            <a:r>
              <a:rPr lang="en-IE" b="1" dirty="0"/>
              <a:t>Issue Management</a:t>
            </a:r>
            <a:endParaRPr lang="en-IE" dirty="0"/>
          </a:p>
          <a:p>
            <a:pPr lvl="1"/>
            <a:r>
              <a:rPr lang="en-IE" dirty="0"/>
              <a:t>Prompts to ensure all reported issues are resolved.</a:t>
            </a:r>
          </a:p>
          <a:p>
            <a:pPr lvl="1"/>
            <a:r>
              <a:rPr lang="en-IE" dirty="0"/>
              <a:t>Tracks contractor work, including method statements and completed tasks.</a:t>
            </a:r>
          </a:p>
          <a:p>
            <a:r>
              <a:rPr lang="en-IE" b="1" dirty="0"/>
              <a:t>Maintenance Scheduling</a:t>
            </a:r>
            <a:endParaRPr lang="en-IE" dirty="0"/>
          </a:p>
          <a:p>
            <a:pPr lvl="1"/>
            <a:r>
              <a:rPr lang="en-IE" dirty="0"/>
              <a:t>Calendar-based contract management with alerts for scheduled work.</a:t>
            </a:r>
          </a:p>
          <a:p>
            <a:pPr lvl="1"/>
            <a:r>
              <a:rPr lang="en-IE" dirty="0"/>
              <a:t>Displays completed tasks and flags outstanding work directly in the maintenance log.</a:t>
            </a:r>
          </a:p>
          <a:p>
            <a:r>
              <a:rPr lang="en-IE" b="1" dirty="0"/>
              <a:t>Contractor Tracking</a:t>
            </a:r>
            <a:endParaRPr lang="en-IE" dirty="0"/>
          </a:p>
          <a:p>
            <a:pPr lvl="1"/>
            <a:r>
              <a:rPr lang="en-IE" dirty="0"/>
              <a:t>Digital sign-in/out with time on site, work location, and completed tasks recorded.</a:t>
            </a:r>
          </a:p>
          <a:p>
            <a:r>
              <a:rPr lang="en-IE" b="1" dirty="0"/>
              <a:t>Inventory Control</a:t>
            </a:r>
            <a:endParaRPr lang="en-IE" dirty="0"/>
          </a:p>
          <a:p>
            <a:pPr lvl="1"/>
            <a:r>
              <a:rPr lang="en-IE" dirty="0"/>
              <a:t>Automated inventory tracking for equipment and spare parts.</a:t>
            </a:r>
          </a:p>
          <a:p>
            <a:pPr>
              <a:defRPr sz="1400"/>
            </a:pPr>
            <a:endParaRPr lang="en-IE" dirty="0"/>
          </a:p>
        </p:txBody>
      </p:sp>
      <p:pic>
        <p:nvPicPr>
          <p:cNvPr id="4" name="Content Placeholder 6" descr="A black and white logo&#10;&#10;AI-generated content may be incorrect.">
            <a:extLst>
              <a:ext uri="{FF2B5EF4-FFF2-40B4-BE49-F238E27FC236}">
                <a16:creationId xmlns:a16="http://schemas.microsoft.com/office/drawing/2014/main" id="{B1493B28-4182-44FA-8329-1A50A9FA92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68291" y="6056123"/>
            <a:ext cx="2755140" cy="518061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Desired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IE" b="1" dirty="0"/>
              <a:t>Multi-Platform Issue Reporting</a:t>
            </a:r>
            <a:endParaRPr lang="en-IE" dirty="0"/>
          </a:p>
          <a:p>
            <a:pPr lvl="1"/>
            <a:r>
              <a:rPr lang="en-IE" dirty="0"/>
              <a:t>Accessible through the Athlone RSC app or other platforms.</a:t>
            </a:r>
          </a:p>
          <a:p>
            <a:pPr lvl="1"/>
            <a:r>
              <a:rPr lang="en-IE" dirty="0"/>
              <a:t>On-site kiosks in key areas for reporting issues without the app.</a:t>
            </a:r>
          </a:p>
          <a:p>
            <a:r>
              <a:rPr lang="en-IE" b="1" dirty="0"/>
              <a:t>Seamless Member &amp; Visitor Identification</a:t>
            </a:r>
            <a:endParaRPr lang="en-IE" dirty="0"/>
          </a:p>
          <a:p>
            <a:pPr lvl="1"/>
            <a:r>
              <a:rPr lang="en-IE" dirty="0"/>
              <a:t>Integration with member RFID wristbands to automatically capture member details.</a:t>
            </a:r>
          </a:p>
          <a:p>
            <a:pPr lvl="1"/>
            <a:r>
              <a:rPr lang="en-IE" dirty="0"/>
              <a:t>Easy option for non-members to report issues.</a:t>
            </a:r>
          </a:p>
          <a:p>
            <a:r>
              <a:rPr lang="en-IE" b="1" dirty="0"/>
              <a:t>Role-Based Access</a:t>
            </a:r>
            <a:endParaRPr lang="en-IE" dirty="0"/>
          </a:p>
          <a:p>
            <a:pPr lvl="1"/>
            <a:r>
              <a:rPr lang="en-IE" dirty="0"/>
              <a:t>Different access levels for members, staff, and maintenance teams.</a:t>
            </a:r>
          </a:p>
          <a:p>
            <a:r>
              <a:rPr lang="en-IE" b="1" dirty="0"/>
              <a:t>Contractor Management Tools</a:t>
            </a:r>
            <a:endParaRPr lang="en-IE" dirty="0"/>
          </a:p>
          <a:p>
            <a:pPr lvl="1"/>
            <a:r>
              <a:rPr lang="en-IE" dirty="0"/>
              <a:t>Automated prompts, alert messages, and forward-planning capabilities for contractor work.</a:t>
            </a:r>
          </a:p>
          <a:p>
            <a:r>
              <a:rPr lang="en-IE" b="1" dirty="0"/>
              <a:t>System Integration</a:t>
            </a:r>
            <a:endParaRPr lang="en-IE" dirty="0"/>
          </a:p>
          <a:p>
            <a:pPr lvl="1"/>
            <a:r>
              <a:rPr lang="en-IE" dirty="0"/>
              <a:t>Compatible with current leisure management software (Legend/</a:t>
            </a:r>
            <a:r>
              <a:rPr lang="en-IE" dirty="0" err="1"/>
              <a:t>Xplor</a:t>
            </a:r>
            <a:r>
              <a:rPr lang="en-IE" dirty="0"/>
              <a:t>) and adaptable to future changes.</a:t>
            </a:r>
          </a:p>
          <a:p>
            <a:pPr>
              <a:defRPr sz="1400"/>
            </a:pPr>
            <a:endParaRPr dirty="0"/>
          </a:p>
        </p:txBody>
      </p:sp>
      <p:pic>
        <p:nvPicPr>
          <p:cNvPr id="4" name="Content Placeholder 6" descr="A black and white logo&#10;&#10;AI-generated content may be incorrect.">
            <a:extLst>
              <a:ext uri="{FF2B5EF4-FFF2-40B4-BE49-F238E27FC236}">
                <a16:creationId xmlns:a16="http://schemas.microsoft.com/office/drawing/2014/main" id="{C8382F8C-530F-B3C4-6EF9-BBC5C32888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68291" y="6056123"/>
            <a:ext cx="2755140" cy="518061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Expected Outcomes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55923"/>
          </a:xfrm>
        </p:spPr>
        <p:txBody>
          <a:bodyPr>
            <a:normAutofit fontScale="62500" lnSpcReduction="20000"/>
          </a:bodyPr>
          <a:lstStyle/>
          <a:p>
            <a:endParaRPr dirty="0"/>
          </a:p>
          <a:p>
            <a:r>
              <a:rPr lang="en-IE" b="1" dirty="0"/>
              <a:t>Faster Issue Resolution</a:t>
            </a:r>
            <a:endParaRPr lang="en-IE" dirty="0"/>
          </a:p>
          <a:p>
            <a:pPr lvl="1"/>
            <a:r>
              <a:rPr lang="en-IE" dirty="0"/>
              <a:t>Quicker reporting and turnaround for maintenance and cleanliness problems.</a:t>
            </a:r>
          </a:p>
          <a:p>
            <a:r>
              <a:rPr lang="en-IE" b="1" dirty="0"/>
              <a:t>Higher Customer Satisfaction</a:t>
            </a:r>
            <a:endParaRPr lang="en-IE" dirty="0"/>
          </a:p>
          <a:p>
            <a:pPr lvl="1"/>
            <a:r>
              <a:rPr lang="en-IE" dirty="0"/>
              <a:t>Greater transparency and proactive communication with customers.</a:t>
            </a:r>
          </a:p>
          <a:p>
            <a:r>
              <a:rPr lang="en-IE" b="1" dirty="0"/>
              <a:t>Reduced Staff Workload</a:t>
            </a:r>
            <a:endParaRPr lang="en-IE" dirty="0"/>
          </a:p>
          <a:p>
            <a:pPr lvl="1"/>
            <a:r>
              <a:rPr lang="en-IE" dirty="0"/>
              <a:t>Less time spent on manual logging and follow-ups.</a:t>
            </a:r>
          </a:p>
          <a:p>
            <a:r>
              <a:rPr lang="en-IE" b="1" dirty="0"/>
              <a:t>Better Decision-Making</a:t>
            </a:r>
            <a:endParaRPr lang="en-IE" dirty="0"/>
          </a:p>
          <a:p>
            <a:pPr lvl="1"/>
            <a:r>
              <a:rPr lang="en-IE" dirty="0"/>
              <a:t>Data-driven insights on recurring issues and response times.</a:t>
            </a:r>
          </a:p>
          <a:p>
            <a:r>
              <a:rPr lang="en-IE" b="1" dirty="0"/>
              <a:t>Stronger Community Trust</a:t>
            </a:r>
            <a:endParaRPr lang="en-IE" dirty="0"/>
          </a:p>
          <a:p>
            <a:pPr lvl="1"/>
            <a:r>
              <a:rPr lang="en-IE" dirty="0"/>
              <a:t>Visible responsiveness to customer concerns.</a:t>
            </a:r>
          </a:p>
          <a:p>
            <a:r>
              <a:rPr lang="en-IE" b="1" dirty="0"/>
              <a:t>Automated Inventory Management</a:t>
            </a:r>
            <a:endParaRPr lang="en-IE" dirty="0"/>
          </a:p>
          <a:p>
            <a:pPr lvl="1"/>
            <a:r>
              <a:rPr lang="en-IE" dirty="0"/>
              <a:t>Reduced manual effort in tracking and updating stock.</a:t>
            </a:r>
          </a:p>
          <a:p>
            <a:r>
              <a:rPr lang="en-IE" b="1" dirty="0"/>
              <a:t>Streamlined Compliance</a:t>
            </a:r>
            <a:endParaRPr lang="en-IE" dirty="0"/>
          </a:p>
          <a:p>
            <a:pPr lvl="1"/>
            <a:r>
              <a:rPr lang="en-IE" dirty="0"/>
              <a:t>All maintenance contracts tracked and aligned with the approved supplier list.</a:t>
            </a:r>
          </a:p>
          <a:p>
            <a:pPr>
              <a:defRPr sz="1400"/>
            </a:pPr>
            <a:endParaRPr dirty="0"/>
          </a:p>
        </p:txBody>
      </p:sp>
      <p:pic>
        <p:nvPicPr>
          <p:cNvPr id="4" name="Content Placeholder 6" descr="A black and white logo&#10;&#10;AI-generated content may be incorrect.">
            <a:extLst>
              <a:ext uri="{FF2B5EF4-FFF2-40B4-BE49-F238E27FC236}">
                <a16:creationId xmlns:a16="http://schemas.microsoft.com/office/drawing/2014/main" id="{FF9F53D7-7E04-05D1-45A9-88765950F9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68291" y="6056123"/>
            <a:ext cx="2755140" cy="51806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</TotalTime>
  <Words>774</Words>
  <Application>Microsoft Office PowerPoint</Application>
  <PresentationFormat>On-screen Show (4:3)</PresentationFormat>
  <Paragraphs>92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The Challenge - we are trying to solve.</vt:lpstr>
      <vt:lpstr>Athlone Regional Sports Centre (Athlone RSC)</vt:lpstr>
      <vt:lpstr>Athlone Regional Sports Centre (Athlone RSC)</vt:lpstr>
      <vt:lpstr>The Challenges</vt:lpstr>
      <vt:lpstr>Requirements</vt:lpstr>
      <vt:lpstr>Desired Features</vt:lpstr>
      <vt:lpstr>Expected Outcomes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Challenge - we are trying to solve.</dc:title>
  <dc:subject/>
  <dc:creator>Liam  Cunningham</dc:creator>
  <cp:keywords/>
  <dc:description>generated using python-pptx</dc:description>
  <cp:lastModifiedBy>Liam  Cunningham</cp:lastModifiedBy>
  <cp:revision>20</cp:revision>
  <dcterms:created xsi:type="dcterms:W3CDTF">2013-01-27T09:14:16Z</dcterms:created>
  <dcterms:modified xsi:type="dcterms:W3CDTF">2025-08-19T11:00:47Z</dcterms:modified>
  <cp:category/>
</cp:coreProperties>
</file>