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86" r:id="rId7"/>
    <p:sldId id="283" r:id="rId8"/>
    <p:sldId id="284" r:id="rId9"/>
    <p:sldId id="285" r:id="rId10"/>
    <p:sldId id="287" r:id="rId11"/>
    <p:sldId id="259" r:id="rId12"/>
    <p:sldId id="260" r:id="rId13"/>
    <p:sldId id="288" r:id="rId14"/>
    <p:sldId id="289" r:id="rId15"/>
    <p:sldId id="294" r:id="rId16"/>
    <p:sldId id="262" r:id="rId17"/>
    <p:sldId id="265" r:id="rId18"/>
    <p:sldId id="291" r:id="rId19"/>
    <p:sldId id="293" r:id="rId20"/>
    <p:sldId id="292" r:id="rId21"/>
    <p:sldId id="261" r:id="rId2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91A8E-A218-406D-A102-EECC694A6F65}" v="2" dt="2025-11-18T13:03:40.531"/>
    <p1510:client id="{C3C83771-83E5-0D12-D294-F8D23C5E5742}" v="1" dt="2025-11-19T10:42:09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3AA588-D935-4316-8F60-7030F7221691}" type="datetime1">
              <a:rPr lang="en-GB" smtClean="0"/>
              <a:t>19/11/2025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4B90-5A51-4008-B8B1-FF1256259E7D}" type="datetime1">
              <a:rPr lang="en-GB" smtClean="0"/>
              <a:pPr/>
              <a:t>19/11/2025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6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5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D68A-EA03-3DCE-7715-2B358666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FAF6A-C85F-95D0-AA07-BFA8E1E68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F98D9-30A6-FE8C-D59C-368F8A971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BD74D-5098-8434-F78A-C0D5B213F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24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A6BC1-F2F6-1C03-7265-D17887362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607647-CF1F-63E5-19F9-2B4D9292D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7FBA3A-A212-8411-7778-FCBE771E6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B0320-FBF5-895B-5E70-249E9509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8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46C7F-8C56-F4C9-D9ED-5EA88AA8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A6068-F442-69AE-57A1-585230AEA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625BA-1FEF-98AA-D1D7-AFB7B4FE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99C57-26A2-AAA5-FA50-3869AD242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568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sz="900" b="0" kern="1200" cap="all" spc="150" baseline="0" noProof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6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A1983-A5E1-2DA2-1467-197FB3EFB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51823D-D107-86C4-59BD-3F3EE3E0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BB5CF-BA0A-0D33-2E40-AE4A5660E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A8DF-DC26-8860-9E74-1A70ACED2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16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7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8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6FD2B-7FE8-EF59-47AC-48E809A96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EA1E9-86EB-7205-A500-5E2BB9D7A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38BA4-00CC-26A6-7EE6-03706163E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7E20B-1304-74CC-747F-C4152C576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5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65500-D497-D883-521A-D7522557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350D1-0CBC-221A-5AF0-06B0C270A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1CB1F1-50AF-3590-0A36-E9B0B4626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54EE3-346E-0425-31BB-51E6EA29C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222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A9F1-EABF-2C0B-1B58-6403AA73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B731A-5DC1-D22B-182C-175E298FB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900352-01CD-BBD8-9D24-F715DAA71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6CD2D-8C19-0339-CF49-EDFA7A936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701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723" y="5102678"/>
            <a:ext cx="6785945" cy="1790700"/>
          </a:xfrm>
        </p:spPr>
        <p:txBody>
          <a:bodyPr rtlCol="0"/>
          <a:lstStyle/>
          <a:p>
            <a:pPr rtl="0"/>
            <a:endParaRPr lang="en-GB" dirty="0">
              <a:solidFill>
                <a:schemeClr val="bg1"/>
              </a:solidFill>
              <a:latin typeface="Libre Baskerville" panose="02000000000000000000" pitchFamily="2" charset="0"/>
            </a:endParaRPr>
          </a:p>
          <a:p>
            <a:pPr rtl="0"/>
            <a:endParaRPr lang="en-GB" dirty="0">
              <a:solidFill>
                <a:schemeClr val="bg1"/>
              </a:solidFill>
              <a:latin typeface="Libre Baskerville" panose="02000000000000000000" pitchFamily="2" charset="0"/>
            </a:endParaRPr>
          </a:p>
          <a:p>
            <a:pPr rtl="0"/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Ciaran Lynch</a:t>
            </a:r>
          </a:p>
          <a:p>
            <a:pPr rtl="0"/>
            <a:endParaRPr lang="en-GB" dirty="0">
              <a:solidFill>
                <a:schemeClr val="bg1"/>
              </a:solidFill>
              <a:latin typeface="Libre Baskerville" panose="02000000000000000000" pitchFamily="2" charset="0"/>
            </a:endParaRPr>
          </a:p>
          <a:p>
            <a:pPr rtl="0"/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03/12/2025</a:t>
            </a:r>
          </a:p>
        </p:txBody>
      </p:sp>
      <p:sp>
        <p:nvSpPr>
          <p:cNvPr id="4" name="AutoShape 4" descr="The Brehon Hotel">
            <a:extLst>
              <a:ext uri="{FF2B5EF4-FFF2-40B4-BE49-F238E27FC236}">
                <a16:creationId xmlns:a16="http://schemas.microsoft.com/office/drawing/2014/main" id="{3D7ADE7F-3D9C-CB7A-C1AC-22D10C6576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E34F0-5B1D-C8DD-CCAC-2B7A2C3C7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05" y="4674093"/>
            <a:ext cx="2914650" cy="1790700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736AAB9-7E84-2678-9779-53194D7ADC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5955" b="15955"/>
          <a:stretch>
            <a:fillRect/>
          </a:stretch>
        </p:blipFill>
        <p:spPr>
          <a:xfrm>
            <a:off x="2043277" y="381393"/>
            <a:ext cx="9715500" cy="3720928"/>
          </a:xfr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F6CC4EF9-15DA-DEA2-6189-915D1C113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51F0E6-9E40-1910-11C1-09257727B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188" y="4674093"/>
            <a:ext cx="3216811" cy="139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ACA4-6762-1095-1662-40398A51E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E009B96-7D03-00B2-CFDF-A2BF6C21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>
                <a:latin typeface="Libre Baskerville" panose="02000000000000000000" pitchFamily="2" charset="0"/>
              </a:rPr>
              <a:t>Current Situation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E41A249-D740-76AD-A5EB-80839DC0388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7111" y="2906895"/>
            <a:ext cx="2535532" cy="1665105"/>
          </a:xfrm>
        </p:spPr>
        <p:txBody>
          <a:bodyPr rtlCol="0"/>
          <a:lstStyle/>
          <a:p>
            <a:pPr rtl="0"/>
            <a:r>
              <a:rPr lang="en-GB" sz="1800" dirty="0">
                <a:latin typeface="Libre Baskerville" panose="02000000000000000000" pitchFamily="2" charset="0"/>
              </a:rPr>
              <a:t>A lot of the communication that we receive, and the responses are very generic and repetitive.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90695-DCAC-D59A-2A46-66E6E379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r>
              <a:rPr lang="en-GB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8AD8-796E-5F55-67F5-44A8FF41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10</a:t>
            </a:fld>
            <a:endParaRPr lang="en-GB"/>
          </a:p>
        </p:txBody>
      </p:sp>
      <p:pic>
        <p:nvPicPr>
          <p:cNvPr id="8194" name="Picture 2" descr="Download Logo, Gmail, Email. Royalty-Free Stock Illustration ...">
            <a:extLst>
              <a:ext uri="{FF2B5EF4-FFF2-40B4-BE49-F238E27FC236}">
                <a16:creationId xmlns:a16="http://schemas.microsoft.com/office/drawing/2014/main" id="{1C06DB3E-D652-53D8-0D44-E0B52DD4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175" y="2981506"/>
            <a:ext cx="831022" cy="5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351,300+ Old Phone Stock Photos, Pictures &amp; Royalty-Free Images - iStock">
            <a:extLst>
              <a:ext uri="{FF2B5EF4-FFF2-40B4-BE49-F238E27FC236}">
                <a16:creationId xmlns:a16="http://schemas.microsoft.com/office/drawing/2014/main" id="{56529C9B-E617-FB2C-8984-A9C789F2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288" y="2058801"/>
            <a:ext cx="831022" cy="5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acebook">
            <a:extLst>
              <a:ext uri="{FF2B5EF4-FFF2-40B4-BE49-F238E27FC236}">
                <a16:creationId xmlns:a16="http://schemas.microsoft.com/office/drawing/2014/main" id="{EDEF9BF5-7C17-A834-546D-498F8076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270" y="3856422"/>
            <a:ext cx="598832" cy="59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nstagram - Wikipedia">
            <a:extLst>
              <a:ext uri="{FF2B5EF4-FFF2-40B4-BE49-F238E27FC236}">
                <a16:creationId xmlns:a16="http://schemas.microsoft.com/office/drawing/2014/main" id="{4552D2BC-5ED3-E51C-3FBB-6DD9D019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270" y="4774398"/>
            <a:ext cx="683645" cy="6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5924382F-B667-7915-1D45-848E027B82EC}"/>
              </a:ext>
            </a:extLst>
          </p:cNvPr>
          <p:cNvSpPr txBox="1">
            <a:spLocks/>
          </p:cNvSpPr>
          <p:nvPr/>
        </p:nvSpPr>
        <p:spPr>
          <a:xfrm>
            <a:off x="4460287" y="3909493"/>
            <a:ext cx="4752753" cy="874530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3C9D503-CD0A-0C18-97F5-EA2D60A8C884}"/>
              </a:ext>
            </a:extLst>
          </p:cNvPr>
          <p:cNvSpPr/>
          <p:nvPr/>
        </p:nvSpPr>
        <p:spPr>
          <a:xfrm>
            <a:off x="4519845" y="1518545"/>
            <a:ext cx="5086350" cy="51212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8FB5F9DE-34AD-CA2E-8305-DBAE33C32A84}"/>
              </a:ext>
            </a:extLst>
          </p:cNvPr>
          <p:cNvSpPr txBox="1">
            <a:spLocks/>
          </p:cNvSpPr>
          <p:nvPr/>
        </p:nvSpPr>
        <p:spPr>
          <a:xfrm>
            <a:off x="5499271" y="3177476"/>
            <a:ext cx="2359613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time is check in?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E94F6BE6-EBEF-6898-EDD0-80AFB9DC640F}"/>
              </a:ext>
            </a:extLst>
          </p:cNvPr>
          <p:cNvSpPr txBox="1">
            <a:spLocks/>
          </p:cNvSpPr>
          <p:nvPr/>
        </p:nvSpPr>
        <p:spPr>
          <a:xfrm>
            <a:off x="4822361" y="1700777"/>
            <a:ext cx="2547277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Do you have availability?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08F2488-C011-564C-BCB1-6665194C7262}"/>
              </a:ext>
            </a:extLst>
          </p:cNvPr>
          <p:cNvSpPr txBox="1">
            <a:spLocks/>
          </p:cNvSpPr>
          <p:nvPr/>
        </p:nvSpPr>
        <p:spPr>
          <a:xfrm>
            <a:off x="5157658" y="2813226"/>
            <a:ext cx="2359613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time is breakfast?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0FD2B3E4-71BA-5576-05DE-9705EC9E1473}"/>
              </a:ext>
            </a:extLst>
          </p:cNvPr>
          <p:cNvSpPr txBox="1">
            <a:spLocks/>
          </p:cNvSpPr>
          <p:nvPr/>
        </p:nvSpPr>
        <p:spPr>
          <a:xfrm>
            <a:off x="5803507" y="3543886"/>
            <a:ext cx="2359613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time is check out?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5" name="Content Placeholder 18">
            <a:extLst>
              <a:ext uri="{FF2B5EF4-FFF2-40B4-BE49-F238E27FC236}">
                <a16:creationId xmlns:a16="http://schemas.microsoft.com/office/drawing/2014/main" id="{053EEFC9-5506-D7BE-73D2-34A4376CE821}"/>
              </a:ext>
            </a:extLst>
          </p:cNvPr>
          <p:cNvSpPr txBox="1">
            <a:spLocks/>
          </p:cNvSpPr>
          <p:nvPr/>
        </p:nvSpPr>
        <p:spPr>
          <a:xfrm>
            <a:off x="6042192" y="3910296"/>
            <a:ext cx="2654892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time is the bar open?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E66A40A9-2616-F449-08FB-BF8FE148D202}"/>
              </a:ext>
            </a:extLst>
          </p:cNvPr>
          <p:cNvSpPr txBox="1">
            <a:spLocks/>
          </p:cNvSpPr>
          <p:nvPr/>
        </p:nvSpPr>
        <p:spPr>
          <a:xfrm>
            <a:off x="4822361" y="4279956"/>
            <a:ext cx="2359613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time is dinner?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7" name="Content Placeholder 18">
            <a:extLst>
              <a:ext uri="{FF2B5EF4-FFF2-40B4-BE49-F238E27FC236}">
                <a16:creationId xmlns:a16="http://schemas.microsoft.com/office/drawing/2014/main" id="{A2BA02E7-ECA7-2598-D6D3-CEE45DCF79AB}"/>
              </a:ext>
            </a:extLst>
          </p:cNvPr>
          <p:cNvSpPr txBox="1">
            <a:spLocks/>
          </p:cNvSpPr>
          <p:nvPr/>
        </p:nvSpPr>
        <p:spPr>
          <a:xfrm>
            <a:off x="5021694" y="4689703"/>
            <a:ext cx="3788370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is the best way to get to the hotel?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8" name="Content Placeholder 18">
            <a:extLst>
              <a:ext uri="{FF2B5EF4-FFF2-40B4-BE49-F238E27FC236}">
                <a16:creationId xmlns:a16="http://schemas.microsoft.com/office/drawing/2014/main" id="{587578F7-F37E-BA67-D28F-E59F0605C24E}"/>
              </a:ext>
            </a:extLst>
          </p:cNvPr>
          <p:cNvSpPr txBox="1">
            <a:spLocks/>
          </p:cNvSpPr>
          <p:nvPr/>
        </p:nvSpPr>
        <p:spPr>
          <a:xfrm>
            <a:off x="5327252" y="5067564"/>
            <a:ext cx="3788370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Do you offer a shuttle bus?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9" name="Content Placeholder 18">
            <a:extLst>
              <a:ext uri="{FF2B5EF4-FFF2-40B4-BE49-F238E27FC236}">
                <a16:creationId xmlns:a16="http://schemas.microsoft.com/office/drawing/2014/main" id="{CB89AAD6-348B-0CC4-D766-F436D2EFF7F5}"/>
              </a:ext>
            </a:extLst>
          </p:cNvPr>
          <p:cNvSpPr txBox="1">
            <a:spLocks/>
          </p:cNvSpPr>
          <p:nvPr/>
        </p:nvSpPr>
        <p:spPr>
          <a:xfrm>
            <a:off x="5624557" y="5458122"/>
            <a:ext cx="3788370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Can I get a number for a taxi?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30" name="Content Placeholder 18">
            <a:extLst>
              <a:ext uri="{FF2B5EF4-FFF2-40B4-BE49-F238E27FC236}">
                <a16:creationId xmlns:a16="http://schemas.microsoft.com/office/drawing/2014/main" id="{054231C7-5E39-B99E-D073-0A6EDA9AFDC5}"/>
              </a:ext>
            </a:extLst>
          </p:cNvPr>
          <p:cNvSpPr txBox="1">
            <a:spLocks/>
          </p:cNvSpPr>
          <p:nvPr/>
        </p:nvSpPr>
        <p:spPr>
          <a:xfrm>
            <a:off x="5883772" y="5822247"/>
            <a:ext cx="3788370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is there to do when it is raining?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31" name="Content Placeholder 18">
            <a:extLst>
              <a:ext uri="{FF2B5EF4-FFF2-40B4-BE49-F238E27FC236}">
                <a16:creationId xmlns:a16="http://schemas.microsoft.com/office/drawing/2014/main" id="{B6E32E37-50B2-2128-9A41-E23614881702}"/>
              </a:ext>
            </a:extLst>
          </p:cNvPr>
          <p:cNvSpPr txBox="1">
            <a:spLocks/>
          </p:cNvSpPr>
          <p:nvPr/>
        </p:nvSpPr>
        <p:spPr>
          <a:xfrm>
            <a:off x="6201501" y="6212805"/>
            <a:ext cx="3788370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How far away is Killarney town?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37AB8E07-8250-1F8E-ABC2-FDAAAA13C4A5}"/>
              </a:ext>
            </a:extLst>
          </p:cNvPr>
          <p:cNvSpPr txBox="1">
            <a:spLocks/>
          </p:cNvSpPr>
          <p:nvPr/>
        </p:nvSpPr>
        <p:spPr>
          <a:xfrm>
            <a:off x="5166335" y="2023750"/>
            <a:ext cx="2547277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types of rooms?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06559440-C340-C9EA-E859-71F3A8213233}"/>
              </a:ext>
            </a:extLst>
          </p:cNvPr>
          <p:cNvSpPr txBox="1">
            <a:spLocks/>
          </p:cNvSpPr>
          <p:nvPr/>
        </p:nvSpPr>
        <p:spPr>
          <a:xfrm>
            <a:off x="5818253" y="2368965"/>
            <a:ext cx="2547277" cy="337774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Libre Baskerville" panose="02000000000000000000" pitchFamily="2" charset="0"/>
              </a:rPr>
              <a:t>What are the rates?</a:t>
            </a:r>
          </a:p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DA27069-E654-0191-7350-CB000AFBD7D9}"/>
              </a:ext>
            </a:extLst>
          </p:cNvPr>
          <p:cNvSpPr txBox="1">
            <a:spLocks/>
          </p:cNvSpPr>
          <p:nvPr/>
        </p:nvSpPr>
        <p:spPr>
          <a:xfrm>
            <a:off x="-455101" y="6388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900" b="0" kern="120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The Brehon Hotel &amp; Spa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99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E3BAC-CF47-03F6-0C28-76F4C11B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6875F28-B06E-DE4B-4F61-2C0E26B9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441" y="1824063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>
                <a:latin typeface="Libre Baskerville" panose="02000000000000000000" pitchFamily="2" charset="0"/>
              </a:rPr>
              <a:t>Current Situation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1751093-6473-7701-255F-16580085B5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63441" y="2610224"/>
            <a:ext cx="3496846" cy="3213059"/>
          </a:xfrm>
        </p:spPr>
        <p:txBody>
          <a:bodyPr rtlCol="0"/>
          <a:lstStyle/>
          <a:p>
            <a:pPr rtl="0"/>
            <a:r>
              <a:rPr lang="en-GB" sz="1800" dirty="0">
                <a:latin typeface="Libre Baskerville" panose="02000000000000000000" pitchFamily="2" charset="0"/>
              </a:rPr>
              <a:t>Our Front Office &amp; Reservations Teams</a:t>
            </a:r>
          </a:p>
          <a:p>
            <a:pPr rtl="0"/>
            <a:endParaRPr lang="en-GB" sz="1800" dirty="0">
              <a:latin typeface="Libre Baskerville" panose="02000000000000000000" pitchFamily="2" charset="0"/>
            </a:endParaRPr>
          </a:p>
          <a:p>
            <a:pPr rtl="0"/>
            <a:r>
              <a:rPr lang="en-GB" sz="1800" dirty="0">
                <a:latin typeface="Libre Baskerville" panose="02000000000000000000" pitchFamily="2" charset="0"/>
              </a:rPr>
              <a:t>Our Reception is staffed 16 hours a day.</a:t>
            </a:r>
          </a:p>
          <a:p>
            <a:pPr rtl="0"/>
            <a:r>
              <a:rPr lang="en-GB" sz="1800" dirty="0">
                <a:latin typeface="Libre Baskerville" panose="02000000000000000000" pitchFamily="2" charset="0"/>
              </a:rPr>
              <a:t>Enquiries that come in between 11pm and 7am, wait until the morning for responses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269DC-39F2-EF11-4C9F-17C04A8F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r>
              <a:rPr lang="en-GB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A5A04-5355-7CFA-B9F5-E25C496D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11</a:t>
            </a:fld>
            <a:endParaRPr lang="en-GB"/>
          </a:p>
        </p:txBody>
      </p:sp>
      <p:pic>
        <p:nvPicPr>
          <p:cNvPr id="8194" name="Picture 2" descr="Download Logo, Gmail, Email. Royalty-Free Stock Illustration ...">
            <a:extLst>
              <a:ext uri="{FF2B5EF4-FFF2-40B4-BE49-F238E27FC236}">
                <a16:creationId xmlns:a16="http://schemas.microsoft.com/office/drawing/2014/main" id="{2F9198A6-97F4-2F70-3B9B-F56DB1D9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175" y="2981506"/>
            <a:ext cx="831022" cy="5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351,300+ Old Phone Stock Photos, Pictures &amp; Royalty-Free Images - iStock">
            <a:extLst>
              <a:ext uri="{FF2B5EF4-FFF2-40B4-BE49-F238E27FC236}">
                <a16:creationId xmlns:a16="http://schemas.microsoft.com/office/drawing/2014/main" id="{957AA2C7-3081-A382-B60D-A0C74080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288" y="2058801"/>
            <a:ext cx="831022" cy="5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acebook">
            <a:extLst>
              <a:ext uri="{FF2B5EF4-FFF2-40B4-BE49-F238E27FC236}">
                <a16:creationId xmlns:a16="http://schemas.microsoft.com/office/drawing/2014/main" id="{75459AE8-3EC2-AA82-B1E8-B4175C565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270" y="3856422"/>
            <a:ext cx="598832" cy="59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nstagram - Wikipedia">
            <a:extLst>
              <a:ext uri="{FF2B5EF4-FFF2-40B4-BE49-F238E27FC236}">
                <a16:creationId xmlns:a16="http://schemas.microsoft.com/office/drawing/2014/main" id="{A309D276-08B3-4BF5-5231-B30C07A5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270" y="4774398"/>
            <a:ext cx="683645" cy="6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8">
            <a:extLst>
              <a:ext uri="{FF2B5EF4-FFF2-40B4-BE49-F238E27FC236}">
                <a16:creationId xmlns:a16="http://schemas.microsoft.com/office/drawing/2014/main" id="{A7710743-7B62-ACD8-443D-3DA47FF0CAF3}"/>
              </a:ext>
            </a:extLst>
          </p:cNvPr>
          <p:cNvSpPr txBox="1">
            <a:spLocks/>
          </p:cNvSpPr>
          <p:nvPr/>
        </p:nvSpPr>
        <p:spPr>
          <a:xfrm>
            <a:off x="4460287" y="3909493"/>
            <a:ext cx="4752753" cy="874530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latin typeface="Libre Baskerville" panose="02000000000000000000" pitchFamily="2" charset="0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52D65576-3E3E-A59F-8FE2-BDE2C5CB5212}"/>
              </a:ext>
            </a:extLst>
          </p:cNvPr>
          <p:cNvSpPr/>
          <p:nvPr/>
        </p:nvSpPr>
        <p:spPr>
          <a:xfrm>
            <a:off x="4867274" y="1534139"/>
            <a:ext cx="5643069" cy="5187336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F1E5D-E5B8-2770-C9A9-A6F7898C76E7}"/>
              </a:ext>
            </a:extLst>
          </p:cNvPr>
          <p:cNvSpPr txBox="1"/>
          <p:nvPr/>
        </p:nvSpPr>
        <p:spPr>
          <a:xfrm>
            <a:off x="5366532" y="1599098"/>
            <a:ext cx="4929839" cy="503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Check guests in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Check guests out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Deal with all face-to-face enquiries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Deal with all billing queries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Answer calls and divert where necessary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Reply to emails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Reply to messages on booking.com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Reply to messages on Expedia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Do pre-arrival calls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Book dinners, add extra amenities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Allocate bedrooms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Libre Baskerville" panose="02000000000000000000" pitchFamily="2" charset="0"/>
              </a:rPr>
              <a:t>And much, much more….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DFD1D9B-4408-0DD4-2639-0EB2A228615B}"/>
              </a:ext>
            </a:extLst>
          </p:cNvPr>
          <p:cNvSpPr txBox="1">
            <a:spLocks/>
          </p:cNvSpPr>
          <p:nvPr/>
        </p:nvSpPr>
        <p:spPr>
          <a:xfrm>
            <a:off x="0" y="62913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900" b="0" kern="120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The Brehon Hotel &amp; Spa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388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94262-1CA3-50A0-6AF1-E8317E92A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Mobile device with apps">
            <a:extLst>
              <a:ext uri="{FF2B5EF4-FFF2-40B4-BE49-F238E27FC236}">
                <a16:creationId xmlns:a16="http://schemas.microsoft.com/office/drawing/2014/main" id="{0257483A-AC49-BC6C-091E-7537823934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20513"/>
          <a:stretch>
            <a:fillRect/>
          </a:stretch>
        </p:blipFill>
        <p:spPr>
          <a:xfrm>
            <a:off x="675587" y="0"/>
            <a:ext cx="10840825" cy="685799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09F93-4086-BDFC-33FA-921932B0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8D65601-5AE2-46FC-B138-694DDD2B510D}" type="slidenum">
              <a:rPr lang="en-GB" smtClean="0"/>
              <a:pPr rtl="0"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59" name="Content Placeholder 58">
            <a:extLst>
              <a:ext uri="{FF2B5EF4-FFF2-40B4-BE49-F238E27FC236}">
                <a16:creationId xmlns:a16="http://schemas.microsoft.com/office/drawing/2014/main" id="{99D6BF34-A70A-9FC0-F206-431332F701E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088386" y="1202130"/>
            <a:ext cx="5754255" cy="509053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		We would like a chatbot that will: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sit on our website and some social media channels.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Capable of translating 2-way communication into at least the top 5 languages, ideally more.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Able to pull live data from our website and booking engines, show availability and rates for bedrooms, spa, dining etc…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Integrate into our PMS system to input bookings, update notes etc..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E" dirty="0">
                <a:solidFill>
                  <a:schemeClr val="tx1"/>
                </a:solidFill>
                <a:latin typeface="Libre Baskerville" panose="02000000000000000000" pitchFamily="2" charset="0"/>
              </a:rPr>
              <a:t>Enhance guest experience and engagement with fast, accurate, and personalized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E" dirty="0">
                <a:solidFill>
                  <a:schemeClr val="tx1"/>
                </a:solidFill>
                <a:latin typeface="Libre Baskerville" panose="02000000000000000000" pitchFamily="2" charset="0"/>
              </a:rPr>
              <a:t>Improve operational efficiency by reducing manual workload for staff.</a:t>
            </a:r>
            <a:endParaRPr lang="en-GB" dirty="0">
              <a:solidFill>
                <a:schemeClr val="tx1"/>
              </a:solidFill>
              <a:latin typeface="Libre Baskerville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  <a:latin typeface="Libre Baskerville" panose="02000000000000000000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D7056FC-5517-AE8F-F1B9-63A901AF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18" y="441162"/>
            <a:ext cx="8981672" cy="697283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/>
          <a:p>
            <a:pPr lvl="0" rtl="0"/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What we would like to achieve… Chatbot Requirements</a:t>
            </a:r>
          </a:p>
        </p:txBody>
      </p:sp>
    </p:spTree>
    <p:extLst>
      <p:ext uri="{BB962C8B-B14F-4D97-AF65-F5344CB8AC3E}">
        <p14:creationId xmlns:p14="http://schemas.microsoft.com/office/powerpoint/2010/main" val="907016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Mobile device with apps">
            <a:extLst>
              <a:ext uri="{FF2B5EF4-FFF2-40B4-BE49-F238E27FC236}">
                <a16:creationId xmlns:a16="http://schemas.microsoft.com/office/drawing/2014/main" id="{08A3DA59-FF3E-BEEC-5AD8-D498461EEF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20513"/>
          <a:stretch>
            <a:fillRect/>
          </a:stretch>
        </p:blipFill>
        <p:spPr>
          <a:xfrm>
            <a:off x="675587" y="0"/>
            <a:ext cx="10840825" cy="685799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8D65601-5AE2-46FC-B138-694DDD2B510D}" type="slidenum">
              <a:rPr lang="en-GB" smtClean="0"/>
              <a:pPr rtl="0"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59" name="Content Placeholder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40509" y="1265815"/>
            <a:ext cx="9799781" cy="5227350"/>
          </a:xfrm>
        </p:spPr>
        <p:txBody>
          <a:bodyPr rtlCol="0">
            <a:normAutofit/>
          </a:bodyPr>
          <a:lstStyle/>
          <a:p>
            <a:pPr rtl="0"/>
            <a:endParaRPr lang="en-GB" dirty="0">
              <a:solidFill>
                <a:schemeClr val="tx1"/>
              </a:solidFill>
              <a:latin typeface="Libre Baskerville" panose="02000000000000000000" pitchFamily="2" charset="0"/>
            </a:endParaRP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Answer questions in relation to all aspects of the hotel and the area.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Handle 85%+ of communication before seamlessly transferring to a live hotel agent.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“Digital Concierge” that can assist guests before, during and after their stay, via WhatsApp or similar.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Must have an authentic voice and never frustrate the end users.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Streamline some communication channels to reduce the number of portals required.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Emails, 3rd party, new chatbot portal should ideally all sit within the same portal.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SMS/</a:t>
            </a:r>
            <a:r>
              <a:rPr lang="en-GB" dirty="0" err="1">
                <a:solidFill>
                  <a:schemeClr val="tx1"/>
                </a:solidFill>
                <a:latin typeface="Libre Baskerville" panose="02000000000000000000" pitchFamily="2" charset="0"/>
              </a:rPr>
              <a:t>Whatsapp</a:t>
            </a:r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 capability – without prohibitive costs.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18" y="441162"/>
            <a:ext cx="8981672" cy="697283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/>
          <a:p>
            <a:pPr lvl="0" rtl="0"/>
            <a:r>
              <a:rPr lang="en-GB" dirty="0">
                <a:solidFill>
                  <a:schemeClr val="tx1"/>
                </a:solidFill>
                <a:latin typeface="Libre Baskerville" panose="02000000000000000000" pitchFamily="2" charset="0"/>
              </a:rPr>
              <a:t>What we would like to achieve… Chatbot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50714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47921B-775C-41FF-AD6F-5A1B2D38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CB150D-1315-4E18-9CC3-E374E921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4" y="999360"/>
            <a:ext cx="5170731" cy="935299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Ensuring that we pick the correct solution for our needs.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1EED4-8761-4D39-902B-6FC13A97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14</a:t>
            </a:fld>
            <a:endParaRPr lang="en-GB"/>
          </a:p>
        </p:txBody>
      </p:sp>
      <p:pic>
        <p:nvPicPr>
          <p:cNvPr id="1026" name="Picture 2" descr="Why Your Best Employees Are Frustrated (And How To Fix It)">
            <a:extLst>
              <a:ext uri="{FF2B5EF4-FFF2-40B4-BE49-F238E27FC236}">
                <a16:creationId xmlns:a16="http://schemas.microsoft.com/office/drawing/2014/main" id="{B0803F4F-1230-DE30-055E-B6536DCBC00D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8137236" y="1254760"/>
            <a:ext cx="3582517" cy="20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59C108-0441-9AEE-BA45-274ECE66B9F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37290" y="2141914"/>
            <a:ext cx="7492307" cy="38894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solutions are very similar; however, some are a bit stronger in one area or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Pricing can be a factor, particularly when integration and set up costs are calculated. WhatsApp costs may be extra again.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company was just launching into the Irish market, so no real examples to reach out 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Putting them side by side it was difficult to see what would be the best fit for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 have seen some hotels remove chatbots from their sites recently.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 do not want to be in a situation where we spend weeks planning, training, implementing and we do not see real benefit for our guests or our staff.</a:t>
            </a:r>
          </a:p>
        </p:txBody>
      </p:sp>
    </p:spTree>
    <p:extLst>
      <p:ext uri="{BB962C8B-B14F-4D97-AF65-F5344CB8AC3E}">
        <p14:creationId xmlns:p14="http://schemas.microsoft.com/office/powerpoint/2010/main" val="2004063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6A4D-489C-5518-1512-DB380961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3164EB5-AB24-2BDB-E2B8-F25285EB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7385991" cy="718748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rtl="0"/>
            <a:r>
              <a:rPr lang="en-GB" sz="2000" dirty="0"/>
              <a:t>Concerns and pitfalls we would like to avoid…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D8C65-D18E-DDC7-C9EA-65D71D89C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939" b="22145"/>
          <a:stretch>
            <a:fillRect/>
          </a:stretch>
        </p:blipFill>
        <p:spPr>
          <a:xfrm>
            <a:off x="-86608" y="2622235"/>
            <a:ext cx="12191980" cy="406224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09F07-EBFE-0C48-0246-8A05FEAD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8D65601-5AE2-46FC-B138-694DDD2B510D}" type="slidenum">
              <a:rPr lang="en-GB" smtClean="0"/>
              <a:pPr rtl="0">
                <a:spcAft>
                  <a:spcPts val="600"/>
                </a:spcAft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23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385B-4AF0-DBA9-9153-6AA2D4CA7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AA99626-1D54-539B-AD57-31B8CB85C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A815F2-A59E-E9CA-6960-D259BC98F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9D9ED1-6EB9-4909-855D-C70A2558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5" y="999361"/>
            <a:ext cx="3980182" cy="126881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Concerns for Guests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C748D-A8E8-ADE0-015B-399EABC1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16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4FA592E-5793-E5FC-C035-3F0F84DC711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08684" y="2141913"/>
            <a:ext cx="5247735" cy="37167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cannot have guests struggle to communicate with the chatbot.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cannot turn people away from our website in frustration.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must have coherent language and be able to handle more than one element of a question at a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Must be multi-lingual.</a:t>
            </a:r>
          </a:p>
          <a:p>
            <a:endParaRPr lang="en-GB" dirty="0"/>
          </a:p>
        </p:txBody>
      </p:sp>
      <p:pic>
        <p:nvPicPr>
          <p:cNvPr id="1028" name="Picture 4" descr="How to Manage Frustration When It Comes to Tech Failures | by  TechforMindfulness | Medium">
            <a:extLst>
              <a:ext uri="{FF2B5EF4-FFF2-40B4-BE49-F238E27FC236}">
                <a16:creationId xmlns:a16="http://schemas.microsoft.com/office/drawing/2014/main" id="{E8AF96FC-09E0-E588-4252-7326A9FD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12" y="2509520"/>
            <a:ext cx="5441611" cy="36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57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BAAA4-EFE9-5213-950D-4DF1BC1B1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8208A6A-E84E-30C2-2D66-48E1E0701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65FD49-5EC5-D23C-B446-F4FB1EF8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D6083-6032-678F-8305-DA0A8C99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5" y="999361"/>
            <a:ext cx="3980182" cy="126881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Concerns for Staff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CF997-5984-AD9A-21CF-729A96AA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4F0A0-A99D-5C88-61D4-4A60C89F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17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CF47CA-B6D7-1D4D-69DA-E9665281532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08684" y="2141914"/>
            <a:ext cx="5892629" cy="28279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Staff need to buy into what we are doing and why we are doing it. Training/onboarding will be essential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must make sense for them in their day-to-day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must make things easier.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do not want to add another system or process unless it will simplify and streamline our front desk communications</a:t>
            </a:r>
          </a:p>
        </p:txBody>
      </p:sp>
      <p:pic>
        <p:nvPicPr>
          <p:cNvPr id="2050" name="Picture 2" descr="10,200+ Frustrated Employee Stock Illustrations, Royalty-Free Vector  Graphics &amp; Clip Art - iStock">
            <a:extLst>
              <a:ext uri="{FF2B5EF4-FFF2-40B4-BE49-F238E27FC236}">
                <a16:creationId xmlns:a16="http://schemas.microsoft.com/office/drawing/2014/main" id="{0C80FD06-A82F-A20E-7EA3-79D89AD9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04" y="810411"/>
            <a:ext cx="4131606" cy="320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55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Placeholder 94" descr="Two people standing facing a crowd of people sitting">
            <a:extLst>
              <a:ext uri="{FF2B5EF4-FFF2-40B4-BE49-F238E27FC236}">
                <a16:creationId xmlns:a16="http://schemas.microsoft.com/office/drawing/2014/main" id="{3FF8EFA2-0949-401A-811D-D6897A5093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594535C4-A78A-4A5A-9C2E-74F1F3565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4495366-EE59-449D-B7FC-B98DC2FE6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1239" y="2078181"/>
            <a:ext cx="7139710" cy="3595693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algn="ctr"/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“The best technology doesn’t replace hospitality — it enhances it.”</a:t>
            </a:r>
          </a:p>
          <a:p>
            <a:pPr algn="ctr"/>
            <a:br>
              <a:rPr lang="en-GB" sz="1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Our goal is a digital experience that reflects the warmth, care, and effortless luxury our guests have come to expect from The Brehon Hotel.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4C50844-6236-4709-89E7-EDEB32935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24363" y="2004289"/>
            <a:ext cx="69604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0A4C6-E394-4175-B209-3CE54B72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18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153B3-C5BA-D7C9-C175-8FEAE7354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24363" y="5749636"/>
            <a:ext cx="69604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Meet the Hotel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B3BA1F-61EC-43EA-B954-8D7BA548F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6864" y="596133"/>
            <a:ext cx="4283951" cy="1415547"/>
          </a:xfrm>
        </p:spPr>
        <p:txBody>
          <a:bodyPr rtlCol="0"/>
          <a:lstStyle/>
          <a:p>
            <a:pPr rtl="0"/>
            <a:r>
              <a:rPr lang="en-GB" sz="2400" dirty="0"/>
              <a:t>The Brehon Hotel &amp; Spa​​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9508" y="2756830"/>
            <a:ext cx="5146836" cy="3790274"/>
          </a:xfrm>
        </p:spPr>
        <p:txBody>
          <a:bodyPr rtlCol="0"/>
          <a:lstStyle/>
          <a:p>
            <a:pPr rtl="0"/>
            <a:r>
              <a:rPr lang="en-GB" dirty="0">
                <a:latin typeface="Libre Baskerville" panose="02000000000000000000" pitchFamily="2" charset="0"/>
              </a:rPr>
              <a:t>The Brehon Hotel opened in 2004, under the management of the Gleneagle Hotel and the O’ Donoghue Family. </a:t>
            </a:r>
          </a:p>
          <a:p>
            <a:pPr rtl="0"/>
            <a:r>
              <a:rPr lang="en-GB" dirty="0">
                <a:latin typeface="Libre Baskerville" panose="02000000000000000000" pitchFamily="2" charset="0"/>
              </a:rPr>
              <a:t>Following on from the opening of the Gleneagle Arena (formerly INEC) next door, the O’ Donoghues realised that there was a need for a luxury hotel to cater for the artists and guests that were performing and attending concerts in the INEC.</a:t>
            </a:r>
          </a:p>
          <a:p>
            <a:pPr rtl="0"/>
            <a:endParaRPr lang="en-GB" dirty="0">
              <a:latin typeface="Libre Baskerville" panose="02000000000000000000" pitchFamily="2" charset="0"/>
            </a:endParaRPr>
          </a:p>
          <a:p>
            <a:pPr rtl="0"/>
            <a:r>
              <a:rPr lang="en-GB" dirty="0">
                <a:latin typeface="Libre Baskerville" panose="02000000000000000000" pitchFamily="2" charset="0"/>
              </a:rPr>
              <a:t>Inspired by tradition, in tune with today…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47E8C-1F0A-40EF-81C0-6BA51F14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2</a:t>
            </a:fld>
            <a:endParaRPr lang="en-GB"/>
          </a:p>
        </p:txBody>
      </p:sp>
      <p:pic>
        <p:nvPicPr>
          <p:cNvPr id="2054" name="Picture 6" descr="Exterior view">
            <a:extLst>
              <a:ext uri="{FF2B5EF4-FFF2-40B4-BE49-F238E27FC236}">
                <a16:creationId xmlns:a16="http://schemas.microsoft.com/office/drawing/2014/main" id="{DA174C8C-713C-9B9D-1EF6-DB2F256B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81" y="3606469"/>
            <a:ext cx="4051451" cy="305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e Brehon Hotel &amp; Spa | 4 Star Hotels In Killarney | Killarney Hotel">
            <a:extLst>
              <a:ext uri="{FF2B5EF4-FFF2-40B4-BE49-F238E27FC236}">
                <a16:creationId xmlns:a16="http://schemas.microsoft.com/office/drawing/2014/main" id="{2EEFABB5-9332-BB6A-4679-CC730FAA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06" y="51131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C6FC0-5A44-5B42-3730-F85056B37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EC26701-883E-1AC8-113C-603978E3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Meet the Hotel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2854621-A850-4B8B-A9BA-44872F9E4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6864" y="596133"/>
            <a:ext cx="4283951" cy="1415547"/>
          </a:xfrm>
        </p:spPr>
        <p:txBody>
          <a:bodyPr rtlCol="0"/>
          <a:lstStyle/>
          <a:p>
            <a:pPr rtl="0"/>
            <a:r>
              <a:rPr lang="en-GB" sz="2400" dirty="0"/>
              <a:t>The Brehon Hotel &amp; Spa​​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4FD3E45-9ED0-81B8-D829-7D604635642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9508" y="2756831"/>
            <a:ext cx="4834569" cy="1952330"/>
          </a:xfrm>
        </p:spPr>
        <p:txBody>
          <a:bodyPr rtlCol="0"/>
          <a:lstStyle/>
          <a:p>
            <a:pPr rtl="0"/>
            <a:r>
              <a:rPr lang="en-GB" dirty="0">
                <a:latin typeface="Libre Baskerville" panose="02000000000000000000" pitchFamily="2" charset="0"/>
              </a:rPr>
              <a:t>The Brehon Hotel &amp; Spa has 125 bedrooms.</a:t>
            </a:r>
          </a:p>
          <a:p>
            <a:pPr rtl="0"/>
            <a:r>
              <a:rPr lang="en-GB" dirty="0">
                <a:latin typeface="Libre Baskerville" panose="02000000000000000000" pitchFamily="2" charset="0"/>
              </a:rPr>
              <a:t>Of these 87 have been upgraded to our new Heritage Collection standard.</a:t>
            </a:r>
          </a:p>
          <a:p>
            <a:pPr rtl="0"/>
            <a:r>
              <a:rPr lang="en-GB" dirty="0">
                <a:latin typeface="Libre Baskerville" panose="02000000000000000000" pitchFamily="2" charset="0"/>
              </a:rPr>
              <a:t>The remaining rooms will be refurbished in Q4 2026 and Q1 2027.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3BC5A-BC86-95DF-1EFA-D2B8DB85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1A6AE-AA18-AA7C-AC70-152015B7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3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AB92F0-AF04-E331-57B6-8EABBE466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75" y="66674"/>
            <a:ext cx="4627025" cy="30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C2B2B7B-8C63-990C-5E47-63C7BEB34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69" y="4000500"/>
            <a:ext cx="4651594" cy="27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3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7693C-D880-5FC3-AF45-75E848F2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746BE-5A3F-DA77-60EE-96CD1915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4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82E46C-1C00-E3FA-4AA7-0B4A4EA8C7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9508" y="472308"/>
            <a:ext cx="3266975" cy="326687"/>
          </a:xfrm>
        </p:spPr>
        <p:txBody>
          <a:bodyPr/>
          <a:lstStyle/>
          <a:p>
            <a:r>
              <a:rPr lang="en-GB" dirty="0" err="1"/>
              <a:t>Anú</a:t>
            </a:r>
            <a:r>
              <a:rPr lang="en-GB" dirty="0"/>
              <a:t> Spa @ The Brehon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9BADC3-B494-B23F-C714-A40C5F7B30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9508" y="1193477"/>
            <a:ext cx="5037108" cy="5035873"/>
          </a:xfrm>
        </p:spPr>
        <p:txBody>
          <a:bodyPr/>
          <a:lstStyle/>
          <a:p>
            <a:r>
              <a:rPr lang="en-GB" dirty="0">
                <a:latin typeface="Libre Baskerville" panose="02000000000000000000" pitchFamily="2" charset="0"/>
              </a:rPr>
              <a:t>Formerly the </a:t>
            </a:r>
            <a:r>
              <a:rPr lang="en-GB" dirty="0" err="1">
                <a:latin typeface="Libre Baskerville" panose="02000000000000000000" pitchFamily="2" charset="0"/>
              </a:rPr>
              <a:t>Angsana</a:t>
            </a:r>
            <a:r>
              <a:rPr lang="en-GB" dirty="0">
                <a:latin typeface="Libre Baskerville" panose="02000000000000000000" pitchFamily="2" charset="0"/>
              </a:rPr>
              <a:t> Spa, we rebranded in 2023 to the </a:t>
            </a:r>
            <a:r>
              <a:rPr lang="en-GB" dirty="0" err="1">
                <a:latin typeface="Libre Baskerville" panose="02000000000000000000" pitchFamily="2" charset="0"/>
              </a:rPr>
              <a:t>Anú</a:t>
            </a:r>
            <a:r>
              <a:rPr lang="en-GB" dirty="0">
                <a:latin typeface="Libre Baskerville" panose="02000000000000000000" pitchFamily="2" charset="0"/>
              </a:rPr>
              <a:t> Spa.  Inspired by the Celtic earth goddess “</a:t>
            </a:r>
            <a:r>
              <a:rPr lang="en-GB" dirty="0" err="1">
                <a:latin typeface="Libre Baskerville" panose="02000000000000000000" pitchFamily="2" charset="0"/>
              </a:rPr>
              <a:t>Anú</a:t>
            </a:r>
            <a:r>
              <a:rPr lang="en-GB" dirty="0">
                <a:latin typeface="Libre Baskerville" panose="02000000000000000000" pitchFamily="2" charset="0"/>
              </a:rPr>
              <a:t>”</a:t>
            </a:r>
          </a:p>
          <a:p>
            <a:endParaRPr lang="en-GB" dirty="0">
              <a:latin typeface="Libre Baskerville" panose="02000000000000000000" pitchFamily="2" charset="0"/>
            </a:endParaRPr>
          </a:p>
          <a:p>
            <a:r>
              <a:rPr lang="en-GB" dirty="0">
                <a:latin typeface="Libre Baskerville" panose="02000000000000000000" pitchFamily="2" charset="0"/>
              </a:rPr>
              <a:t>We have collaborated with local producer Liz of </a:t>
            </a:r>
            <a:r>
              <a:rPr lang="en-GB" dirty="0" err="1">
                <a:latin typeface="Libre Baskerville" panose="02000000000000000000" pitchFamily="2" charset="0"/>
              </a:rPr>
              <a:t>Íon</a:t>
            </a:r>
            <a:r>
              <a:rPr lang="en-GB" dirty="0">
                <a:latin typeface="Libre Baskerville" panose="02000000000000000000" pitchFamily="2" charset="0"/>
              </a:rPr>
              <a:t> Organics and created Signature Treatments using their products.</a:t>
            </a:r>
          </a:p>
          <a:p>
            <a:endParaRPr lang="en-GB" dirty="0">
              <a:latin typeface="Libre Baskerville" panose="02000000000000000000" pitchFamily="2" charset="0"/>
            </a:endParaRPr>
          </a:p>
          <a:p>
            <a:r>
              <a:rPr lang="en-GB" dirty="0">
                <a:latin typeface="Libre Baskerville" panose="02000000000000000000" pitchFamily="2" charset="0"/>
              </a:rPr>
              <a:t>In October 2025, we launched a partnership with Elemis. An international supplier of award-winning skin care products</a:t>
            </a:r>
          </a:p>
        </p:txBody>
      </p:sp>
      <p:pic>
        <p:nvPicPr>
          <p:cNvPr id="3074" name="Picture 2" descr="Spa reception">
            <a:extLst>
              <a:ext uri="{FF2B5EF4-FFF2-40B4-BE49-F238E27FC236}">
                <a16:creationId xmlns:a16="http://schemas.microsoft.com/office/drawing/2014/main" id="{E2F9D98D-2A13-A298-4E4C-E1EBBDAA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06" y="112258"/>
            <a:ext cx="4643549" cy="26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tality Suite">
            <a:extLst>
              <a:ext uri="{FF2B5EF4-FFF2-40B4-BE49-F238E27FC236}">
                <a16:creationId xmlns:a16="http://schemas.microsoft.com/office/drawing/2014/main" id="{687DB1BB-55B6-60E5-DFB1-C8E9EC302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06" y="4110688"/>
            <a:ext cx="4643549" cy="26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1FF989CA-3F3D-E3E2-4293-938153A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1213" y="4189413"/>
            <a:ext cx="3121026" cy="46990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Meet the Hotel</a:t>
            </a:r>
          </a:p>
        </p:txBody>
      </p:sp>
    </p:spTree>
    <p:extLst>
      <p:ext uri="{BB962C8B-B14F-4D97-AF65-F5344CB8AC3E}">
        <p14:creationId xmlns:p14="http://schemas.microsoft.com/office/powerpoint/2010/main" val="381981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87FF0-7849-F77C-1424-BC4ED553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C689F-B326-7DAD-F1A2-7F4761F7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57F1C-613C-17C2-EE2D-67AE804E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5</a:t>
            </a:fld>
            <a:endParaRPr lang="en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6F038-1228-C8E5-F0EC-7DFA3381C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9508" y="472308"/>
            <a:ext cx="5293140" cy="460380"/>
          </a:xfrm>
        </p:spPr>
        <p:txBody>
          <a:bodyPr/>
          <a:lstStyle/>
          <a:p>
            <a:r>
              <a:rPr lang="en-GB" dirty="0"/>
              <a:t>Food &amp; Beverage Offerings @ The Brehon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FB6F80-C8A4-BD06-61A7-CF4DD82E82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9508" y="949003"/>
            <a:ext cx="5037108" cy="5035873"/>
          </a:xfrm>
        </p:spPr>
        <p:txBody>
          <a:bodyPr/>
          <a:lstStyle/>
          <a:p>
            <a:r>
              <a:rPr lang="en-GB" dirty="0">
                <a:latin typeface="Libre Baskerville" panose="02000000000000000000" pitchFamily="2" charset="0"/>
              </a:rPr>
              <a:t>The Brehon Bar</a:t>
            </a:r>
          </a:p>
          <a:p>
            <a:r>
              <a:rPr lang="en-GB" dirty="0">
                <a:latin typeface="Libre Baskerville" panose="02000000000000000000" pitchFamily="2" charset="0"/>
              </a:rPr>
              <a:t>Open daily from 10:30 and serving food until 9pm every evening. A favourite among locals, residents and concert goers.</a:t>
            </a:r>
          </a:p>
          <a:p>
            <a:endParaRPr lang="en-GB" dirty="0">
              <a:latin typeface="Libre Baskerville" panose="02000000000000000000" pitchFamily="2" charset="0"/>
            </a:endParaRPr>
          </a:p>
          <a:p>
            <a:r>
              <a:rPr lang="en-GB" dirty="0" err="1">
                <a:latin typeface="Libre Baskerville" panose="02000000000000000000" pitchFamily="2" charset="0"/>
              </a:rPr>
              <a:t>Danú</a:t>
            </a:r>
            <a:r>
              <a:rPr lang="en-GB" dirty="0">
                <a:latin typeface="Libre Baskerville" panose="02000000000000000000" pitchFamily="2" charset="0"/>
              </a:rPr>
              <a:t> Restaurant serves breakfast and dinner each day. Also catering for special occasions in our Private Dining Room.</a:t>
            </a:r>
          </a:p>
          <a:p>
            <a:endParaRPr lang="en-GB" dirty="0">
              <a:latin typeface="Libre Baskerville" panose="02000000000000000000" pitchFamily="2" charset="0"/>
            </a:endParaRPr>
          </a:p>
          <a:p>
            <a:r>
              <a:rPr lang="en-GB" dirty="0">
                <a:latin typeface="Libre Baskerville" panose="02000000000000000000" pitchFamily="2" charset="0"/>
              </a:rPr>
              <a:t>Afternoon Tea is served every Sunday, while our resident local pianist performs in the lobby.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A86EC1F2-A7CF-46DA-1C53-A01DCE0D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1213" y="4189413"/>
            <a:ext cx="3121026" cy="46990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Meet the Hotel</a:t>
            </a:r>
          </a:p>
        </p:txBody>
      </p:sp>
      <p:pic>
        <p:nvPicPr>
          <p:cNvPr id="4098" name="Picture 2" descr="The Brehon Hotel &amp; Spa Reviews, Deals &amp; Photos 2025 - Expedia.com">
            <a:extLst>
              <a:ext uri="{FF2B5EF4-FFF2-40B4-BE49-F238E27FC236}">
                <a16:creationId xmlns:a16="http://schemas.microsoft.com/office/drawing/2014/main" id="{849BE305-84D1-3368-474C-4C93B6F7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82" y="136525"/>
            <a:ext cx="3554677" cy="202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nu-Restaurant - The Gloss Magazine">
            <a:extLst>
              <a:ext uri="{FF2B5EF4-FFF2-40B4-BE49-F238E27FC236}">
                <a16:creationId xmlns:a16="http://schemas.microsoft.com/office/drawing/2014/main" id="{681BA1CD-9AE0-5EA4-F16B-693FB598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82" y="2283835"/>
            <a:ext cx="3554677" cy="201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3130032-629F-4FAC-828B-7A95AD7CB0A3" descr="IMG_4214.jpeg">
            <a:extLst>
              <a:ext uri="{FF2B5EF4-FFF2-40B4-BE49-F238E27FC236}">
                <a16:creationId xmlns:a16="http://schemas.microsoft.com/office/drawing/2014/main" id="{9DD22D99-F2D5-FE29-510E-CF9ED808E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3812" r="4368" b="2998"/>
          <a:stretch>
            <a:fillRect/>
          </a:stretch>
        </p:blipFill>
        <p:spPr bwMode="auto">
          <a:xfrm>
            <a:off x="1344582" y="4437639"/>
            <a:ext cx="3554677" cy="24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11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2BC7-9D0B-7394-9400-B896A72DE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FA46B-DF57-BF1B-FEB7-743ADE6F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AA86C-884A-E153-781E-7A154E96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6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70D981-06EA-6BEA-B6D8-AAACDAF06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9508" y="472308"/>
            <a:ext cx="5293140" cy="460380"/>
          </a:xfrm>
        </p:spPr>
        <p:txBody>
          <a:bodyPr/>
          <a:lstStyle/>
          <a:p>
            <a:r>
              <a:rPr lang="en-GB" dirty="0"/>
              <a:t>Weddings @ The Brehon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739D2E-7628-510A-B380-568FF3CE61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9508" y="1325880"/>
            <a:ext cx="5037108" cy="4732148"/>
          </a:xfrm>
        </p:spPr>
        <p:txBody>
          <a:bodyPr/>
          <a:lstStyle/>
          <a:p>
            <a:pPr algn="ctr"/>
            <a:r>
              <a:rPr lang="en-GB" dirty="0">
                <a:latin typeface="Libre Baskerville" panose="02000000000000000000" pitchFamily="2" charset="0"/>
              </a:rPr>
              <a:t>The Brehon can host your wedding in several spaces. We can tailor our packages to suit any size wedding.</a:t>
            </a:r>
          </a:p>
          <a:p>
            <a:pPr algn="ctr"/>
            <a:endParaRPr lang="en-GB" dirty="0">
              <a:latin typeface="Libre Baskerville" panose="02000000000000000000" pitchFamily="2" charset="0"/>
            </a:endParaRPr>
          </a:p>
          <a:p>
            <a:pPr algn="ctr"/>
            <a:r>
              <a:rPr lang="en-GB" dirty="0">
                <a:latin typeface="Libre Baskerville" panose="02000000000000000000" pitchFamily="2" charset="0"/>
              </a:rPr>
              <a:t>Our dedicated team are always on hand to help, advise and guide our couples with the finer details of what will be the greatest day of their lives.</a:t>
            </a:r>
          </a:p>
          <a:p>
            <a:pPr algn="ctr"/>
            <a:endParaRPr lang="en-GB" dirty="0">
              <a:latin typeface="Libre Baskerville" panose="02000000000000000000" pitchFamily="2" charset="0"/>
            </a:endParaRPr>
          </a:p>
          <a:p>
            <a:pPr algn="ctr"/>
            <a:r>
              <a:rPr lang="en-GB" dirty="0">
                <a:latin typeface="Libre Baskerville" panose="02000000000000000000" pitchFamily="2" charset="0"/>
              </a:rPr>
              <a:t>The perfect wedding destination,</a:t>
            </a:r>
          </a:p>
          <a:p>
            <a:pPr algn="ctr"/>
            <a:r>
              <a:rPr lang="en-GB" dirty="0">
                <a:latin typeface="Libre Baskerville" panose="02000000000000000000" pitchFamily="2" charset="0"/>
              </a:rPr>
              <a:t>Say I Do… at The Brehon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FBF6E6CE-A6B2-88C2-2642-FB28D34D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1213" y="4189413"/>
            <a:ext cx="3121026" cy="46990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Meet the Hotel</a:t>
            </a:r>
          </a:p>
        </p:txBody>
      </p:sp>
      <p:pic>
        <p:nvPicPr>
          <p:cNvPr id="5122" name="Picture 2" descr="A326">
            <a:extLst>
              <a:ext uri="{FF2B5EF4-FFF2-40B4-BE49-F238E27FC236}">
                <a16:creationId xmlns:a16="http://schemas.microsoft.com/office/drawing/2014/main" id="{38A1DD31-B3CB-7C61-33E4-5A5D3A6DA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45" y="614246"/>
            <a:ext cx="4480987" cy="25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dding News | Wedding Hotels Killarney | The Brehon">
            <a:extLst>
              <a:ext uri="{FF2B5EF4-FFF2-40B4-BE49-F238E27FC236}">
                <a16:creationId xmlns:a16="http://schemas.microsoft.com/office/drawing/2014/main" id="{B1A64EE0-23B3-D731-7EC8-64F788CE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46" y="3521340"/>
            <a:ext cx="4480987" cy="27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0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13166-2398-F8CE-E98C-19234A99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A1EB5-E161-A198-2D3A-D085BA9B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AA7A6-85C2-F2CE-E020-9436F173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en-GB" noProof="0" smtClean="0"/>
              <a:pPr rtl="0"/>
              <a:t>7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825943-9D33-A7E7-2849-DBFF68FE3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9508" y="472308"/>
            <a:ext cx="5293140" cy="460380"/>
          </a:xfrm>
        </p:spPr>
        <p:txBody>
          <a:bodyPr/>
          <a:lstStyle/>
          <a:p>
            <a:r>
              <a:rPr lang="en-GB" dirty="0"/>
              <a:t>The Brehon Means Business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E5A66A-981D-F7D7-4598-620A50CD70D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9508" y="1325880"/>
            <a:ext cx="5037108" cy="4732148"/>
          </a:xfrm>
        </p:spPr>
        <p:txBody>
          <a:bodyPr/>
          <a:lstStyle/>
          <a:p>
            <a:pPr algn="ctr"/>
            <a:r>
              <a:rPr lang="en-GB" dirty="0">
                <a:latin typeface="Libre Baskerville" panose="02000000000000000000" pitchFamily="2" charset="0"/>
              </a:rPr>
              <a:t>The Brehon has several designated meeting spaces and can cater for up to 250 delegates in our Brehon Suite.</a:t>
            </a:r>
          </a:p>
          <a:p>
            <a:pPr algn="ctr"/>
            <a:endParaRPr lang="en-GB" dirty="0">
              <a:latin typeface="Libre Baskerville" panose="02000000000000000000" pitchFamily="2" charset="0"/>
            </a:endParaRPr>
          </a:p>
          <a:p>
            <a:pPr algn="ctr"/>
            <a:r>
              <a:rPr lang="en-GB" dirty="0">
                <a:latin typeface="Libre Baskerville" panose="02000000000000000000" pitchFamily="2" charset="0"/>
              </a:rPr>
              <a:t>With break out spaces, high tech AV and lighting equipment as well as a variety of food and beverage options, The Brehon events team are always on hand to assist you in planning your next corporate day out.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B2FDE1DE-6414-C24C-E908-76B8F490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1213" y="4189413"/>
            <a:ext cx="3121026" cy="46990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Meet the Hotel</a:t>
            </a:r>
          </a:p>
        </p:txBody>
      </p:sp>
      <p:pic>
        <p:nvPicPr>
          <p:cNvPr id="7170" name="Picture 2" descr="Meetings, Conferences &amp; Events Killarney | The Brehon Hotel">
            <a:extLst>
              <a:ext uri="{FF2B5EF4-FFF2-40B4-BE49-F238E27FC236}">
                <a16:creationId xmlns:a16="http://schemas.microsoft.com/office/drawing/2014/main" id="{C58C4492-6BF9-F082-730E-CF9D65CEF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06" y="267597"/>
            <a:ext cx="4416552" cy="24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Brehon Hotel - Hotel Solutions DMC">
            <a:extLst>
              <a:ext uri="{FF2B5EF4-FFF2-40B4-BE49-F238E27FC236}">
                <a16:creationId xmlns:a16="http://schemas.microsoft.com/office/drawing/2014/main" id="{5EF033D2-101F-E6A0-B4B0-F9E2761AF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26" y="3502152"/>
            <a:ext cx="4718304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54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Our Challenge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2446" y="1075509"/>
            <a:ext cx="6561353" cy="140877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 rtlCol="0" anchor="ctr"/>
          <a:lstStyle/>
          <a:p>
            <a:r>
              <a:rPr lang="en-IE" sz="1800" dirty="0">
                <a:latin typeface="Libre Baskerville" panose="02000000000000000000" pitchFamily="2" charset="0"/>
              </a:rPr>
              <a:t>At The Brehon Hotel &amp; Spa we are looking for a solution to integrate an intelligent chatbot into our website and integrate into internal systems. </a:t>
            </a:r>
            <a:r>
              <a:rPr lang="en-GB" sz="1800" dirty="0">
                <a:latin typeface="Libre Baskerville" panose="02000000000000000000" pitchFamily="2" charset="0"/>
              </a:rPr>
              <a:t>​</a:t>
            </a:r>
          </a:p>
        </p:txBody>
      </p:sp>
      <p:pic>
        <p:nvPicPr>
          <p:cNvPr id="150" name="Picture Placeholder 149" descr="Two people talking in front of a window and a laptop">
            <a:extLst>
              <a:ext uri="{FF2B5EF4-FFF2-40B4-BE49-F238E27FC236}">
                <a16:creationId xmlns:a16="http://schemas.microsoft.com/office/drawing/2014/main" id="{FB8FDEA3-5342-4AA3-BD01-617F25717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5752"/>
            <a:ext cx="12192000" cy="406224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8</a:t>
            </a:fld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2969D14-DF5F-944B-7999-7B2D6837DB79}"/>
              </a:ext>
            </a:extLst>
          </p:cNvPr>
          <p:cNvSpPr txBox="1">
            <a:spLocks/>
          </p:cNvSpPr>
          <p:nvPr/>
        </p:nvSpPr>
        <p:spPr>
          <a:xfrm>
            <a:off x="3449855" y="64260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900" b="0" kern="120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dirty="0"/>
              <a:t>The Brehon Hotel &amp; Spa</a:t>
            </a:r>
          </a:p>
        </p:txBody>
      </p:sp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111" y="184682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>
                <a:latin typeface="Libre Baskerville" panose="02000000000000000000" pitchFamily="2" charset="0"/>
              </a:rPr>
              <a:t>Current Situation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29402" y="2480513"/>
            <a:ext cx="4752753" cy="3045849"/>
          </a:xfrm>
        </p:spPr>
        <p:txBody>
          <a:bodyPr rtlCol="0"/>
          <a:lstStyle/>
          <a:p>
            <a:pPr rtl="0"/>
            <a:r>
              <a:rPr lang="en-GB" sz="1600" dirty="0">
                <a:latin typeface="Libre Baskerville" panose="02000000000000000000" pitchFamily="2" charset="0"/>
              </a:rPr>
              <a:t>We receive most communication in the forms of calls, emails and social media messages. We also receive communication via 3</a:t>
            </a:r>
            <a:r>
              <a:rPr lang="en-GB" sz="1600" baseline="30000" dirty="0">
                <a:latin typeface="Libre Baskerville" panose="02000000000000000000" pitchFamily="2" charset="0"/>
              </a:rPr>
              <a:t>rd</a:t>
            </a:r>
            <a:r>
              <a:rPr lang="en-GB" sz="1600" dirty="0">
                <a:latin typeface="Libre Baskerville" panose="02000000000000000000" pitchFamily="2" charset="0"/>
              </a:rPr>
              <a:t> party portals; Booking.com, Expedia etc…</a:t>
            </a:r>
          </a:p>
          <a:p>
            <a:pPr rtl="0"/>
            <a:endParaRPr lang="en-GB" sz="1600" dirty="0">
              <a:latin typeface="Libre Baskerville" panose="02000000000000000000" pitchFamily="2" charset="0"/>
            </a:endParaRPr>
          </a:p>
          <a:p>
            <a:pPr rtl="0"/>
            <a:r>
              <a:rPr lang="en-GB" sz="1600" dirty="0">
                <a:latin typeface="Libre Baskerville" panose="02000000000000000000" pitchFamily="2" charset="0"/>
              </a:rPr>
              <a:t>We communicate via the same channels, as well as Revinate our CRM.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2CEE3-4E08-4106-AC43-0E32E79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r>
              <a:rPr lang="en-GB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B83EC-2BB2-2ECD-2126-B846B122DBC0}"/>
              </a:ext>
            </a:extLst>
          </p:cNvPr>
          <p:cNvSpPr txBox="1"/>
          <p:nvPr/>
        </p:nvSpPr>
        <p:spPr>
          <a:xfrm>
            <a:off x="9841992" y="2510488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ibre Baskerville" panose="02000000000000000000" pitchFamily="2" charset="0"/>
              </a:rPr>
              <a:t>Front Office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A6912-659D-5D30-DF4D-CE99ACF4FA5A}"/>
              </a:ext>
            </a:extLst>
          </p:cNvPr>
          <p:cNvSpPr txBox="1"/>
          <p:nvPr/>
        </p:nvSpPr>
        <p:spPr>
          <a:xfrm>
            <a:off x="9841992" y="1856346"/>
            <a:ext cx="178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ibre Baskerville" panose="02000000000000000000" pitchFamily="2" charset="0"/>
              </a:rPr>
              <a:t>Reservations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179B2-5A21-7E47-3629-D28F430161BF}"/>
              </a:ext>
            </a:extLst>
          </p:cNvPr>
          <p:cNvSpPr txBox="1"/>
          <p:nvPr/>
        </p:nvSpPr>
        <p:spPr>
          <a:xfrm>
            <a:off x="9841992" y="4481855"/>
            <a:ext cx="167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ibre Baskerville" panose="02000000000000000000" pitchFamily="2" charset="0"/>
              </a:rPr>
              <a:t>Marketing Department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56AB38-DE97-AA0A-6AEB-151243FCD71E}"/>
              </a:ext>
            </a:extLst>
          </p:cNvPr>
          <p:cNvSpPr txBox="1"/>
          <p:nvPr/>
        </p:nvSpPr>
        <p:spPr>
          <a:xfrm>
            <a:off x="9841992" y="3164630"/>
            <a:ext cx="167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ibre Baskerville" panose="02000000000000000000" pitchFamily="2" charset="0"/>
              </a:rPr>
              <a:t>Weddings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C93DD-39C3-7751-0A91-9DCA255FB68A}"/>
              </a:ext>
            </a:extLst>
          </p:cNvPr>
          <p:cNvSpPr txBox="1"/>
          <p:nvPr/>
        </p:nvSpPr>
        <p:spPr>
          <a:xfrm>
            <a:off x="9841992" y="3818772"/>
            <a:ext cx="9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ibre Baskerville" panose="02000000000000000000" pitchFamily="2" charset="0"/>
              </a:rPr>
              <a:t>Events</a:t>
            </a:r>
          </a:p>
        </p:txBody>
      </p:sp>
      <p:pic>
        <p:nvPicPr>
          <p:cNvPr id="8194" name="Picture 2" descr="Download Logo, Gmail, Email. Royalty-Free Stock Illustration ...">
            <a:extLst>
              <a:ext uri="{FF2B5EF4-FFF2-40B4-BE49-F238E27FC236}">
                <a16:creationId xmlns:a16="http://schemas.microsoft.com/office/drawing/2014/main" id="{8C2AAC60-1745-6B68-CEF1-8FCE63FE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99" y="2829106"/>
            <a:ext cx="831022" cy="5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351,300+ Old Phone Stock Photos, Pictures &amp; Royalty-Free Images - iStock">
            <a:extLst>
              <a:ext uri="{FF2B5EF4-FFF2-40B4-BE49-F238E27FC236}">
                <a16:creationId xmlns:a16="http://schemas.microsoft.com/office/drawing/2014/main" id="{FAE40430-317F-65BA-7764-B979709F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12" y="1906401"/>
            <a:ext cx="831022" cy="5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acebook">
            <a:extLst>
              <a:ext uri="{FF2B5EF4-FFF2-40B4-BE49-F238E27FC236}">
                <a16:creationId xmlns:a16="http://schemas.microsoft.com/office/drawing/2014/main" id="{362EF668-6317-5299-41F3-52AEBB57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94" y="3704022"/>
            <a:ext cx="598832" cy="59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nstagram - Wikipedia">
            <a:extLst>
              <a:ext uri="{FF2B5EF4-FFF2-40B4-BE49-F238E27FC236}">
                <a16:creationId xmlns:a16="http://schemas.microsoft.com/office/drawing/2014/main" id="{403838FD-A15A-6297-C584-D6A2C8C35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94" y="4621998"/>
            <a:ext cx="683645" cy="6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E7FFF5-F28C-4E0A-A8E8-2CF5E0BA3856}"/>
              </a:ext>
            </a:extLst>
          </p:cNvPr>
          <p:cNvCxnSpPr>
            <a:cxnSpLocks/>
          </p:cNvCxnSpPr>
          <p:nvPr/>
        </p:nvCxnSpPr>
        <p:spPr>
          <a:xfrm>
            <a:off x="7786536" y="2358243"/>
            <a:ext cx="2037168" cy="33691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80D827-D56D-C840-5442-736B280B923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804824" y="2370300"/>
            <a:ext cx="2037168" cy="97899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242F40-0059-E54C-B7FA-021D610EAA2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792929" y="2370300"/>
            <a:ext cx="2049063" cy="243472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758EC9-D0AE-216A-42B7-D43D3C53806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7792929" y="2374631"/>
            <a:ext cx="2049063" cy="162880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D91A33-DCAF-0BF8-6548-2FFCAC919206}"/>
              </a:ext>
            </a:extLst>
          </p:cNvPr>
          <p:cNvCxnSpPr>
            <a:cxnSpLocks/>
          </p:cNvCxnSpPr>
          <p:nvPr/>
        </p:nvCxnSpPr>
        <p:spPr>
          <a:xfrm flipV="1">
            <a:off x="7786536" y="2041012"/>
            <a:ext cx="2037168" cy="3172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85C56D-28CB-E23A-51C3-276EDE3117B0}"/>
              </a:ext>
            </a:extLst>
          </p:cNvPr>
          <p:cNvCxnSpPr>
            <a:cxnSpLocks/>
          </p:cNvCxnSpPr>
          <p:nvPr/>
        </p:nvCxnSpPr>
        <p:spPr>
          <a:xfrm flipV="1">
            <a:off x="7792929" y="2041012"/>
            <a:ext cx="2039919" cy="111415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484E5C-99C4-BD76-C31F-405822BE9F7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779746" y="2695154"/>
            <a:ext cx="2062246" cy="44796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452FB0C-2403-342D-99AD-EB4D9A240D3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7790372" y="3155171"/>
            <a:ext cx="2051620" cy="19412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2A0069-0AE7-B603-DB3F-8B1CDB887737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7807032" y="3162765"/>
            <a:ext cx="2034960" cy="84067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F41EC7-A316-2ABE-CAA3-D79F137A4F00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798232" y="3170359"/>
            <a:ext cx="2043760" cy="163466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E1D9CA3-4165-C431-4B6E-16A2A40EB9B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804824" y="4038678"/>
            <a:ext cx="2037168" cy="76634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9F91D9-574E-CA8D-B3DB-0347D77667D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816718" y="4003438"/>
            <a:ext cx="2025274" cy="3916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799444-DA04-9403-DC94-BD55BA2A0F6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790372" y="4805021"/>
            <a:ext cx="2051620" cy="15036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329258-A833-AC77-61C5-F43C74699A7C}"/>
              </a:ext>
            </a:extLst>
          </p:cNvPr>
          <p:cNvCxnSpPr>
            <a:cxnSpLocks/>
          </p:cNvCxnSpPr>
          <p:nvPr/>
        </p:nvCxnSpPr>
        <p:spPr>
          <a:xfrm flipV="1">
            <a:off x="7816520" y="4009784"/>
            <a:ext cx="2025274" cy="92663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6B973D-5A41-2529-50AC-17B33AF06E12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829718" y="3349296"/>
            <a:ext cx="2012274" cy="68724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687F4F7-9CC0-DEAB-455C-0BD6E452683A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816718" y="3349296"/>
            <a:ext cx="2025274" cy="159626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AF9DD52-6D17-7BA5-96D1-A4B4A858DFE7}"/>
              </a:ext>
            </a:extLst>
          </p:cNvPr>
          <p:cNvSpPr txBox="1">
            <a:spLocks/>
          </p:cNvSpPr>
          <p:nvPr/>
        </p:nvSpPr>
        <p:spPr>
          <a:xfrm>
            <a:off x="3919043" y="63143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ctr" defTabSz="914400" rtl="0" eaLnBrk="1" latinLnBrk="0" hangingPunct="1">
              <a:defRPr sz="900" b="0" kern="120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The Brehon Hotel &amp; Spa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8958507_TF78544816_Win32" id="{59B8F5DA-F782-49E9-87ED-77C2F06E1057}" vid="{987FD31A-45F2-4BA5-8186-70ABC7AF5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7c59a3-1c8c-4887-85d8-b2d5c975cf89" xsi:nil="true"/>
    <MediaServiceKeyPoints xmlns="9d5e8d6a-4b6d-4128-b55a-8d691c8897cd" xsi:nil="true"/>
    <lcf76f155ced4ddcb4097134ff3c332f xmlns="9d5e8d6a-4b6d-4128-b55a-8d691c8897cd">
      <Terms xmlns="http://schemas.microsoft.com/office/infopath/2007/PartnerControls"/>
    </lcf76f155ced4ddcb4097134ff3c332f>
    <Order0 xmlns="9d5e8d6a-4b6d-4128-b55a-8d691c8897c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EF1350467CFC439151C7BEFA83A711" ma:contentTypeVersion="20" ma:contentTypeDescription="Create a new document." ma:contentTypeScope="" ma:versionID="a13143a57f83b608a1e93558da1b3ec0">
  <xsd:schema xmlns:xsd="http://www.w3.org/2001/XMLSchema" xmlns:xs="http://www.w3.org/2001/XMLSchema" xmlns:p="http://schemas.microsoft.com/office/2006/metadata/properties" xmlns:ns2="637c59a3-1c8c-4887-85d8-b2d5c975cf89" xmlns:ns3="9d5e8d6a-4b6d-4128-b55a-8d691c8897cd" targetNamespace="http://schemas.microsoft.com/office/2006/metadata/properties" ma:root="true" ma:fieldsID="ebd449d6b49737b51d8deb1d9553e533" ns2:_="" ns3:_="">
    <xsd:import namespace="637c59a3-1c8c-4887-85d8-b2d5c975cf89"/>
    <xsd:import namespace="9d5e8d6a-4b6d-4128-b55a-8d691c8897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Order0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c59a3-1c8c-4887-85d8-b2d5c975cf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c26b907-1101-405d-afd0-cd3e2ffd7744}" ma:internalName="TaxCatchAll" ma:showField="CatchAllData" ma:web="637c59a3-1c8c-4887-85d8-b2d5c975cf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e8d6a-4b6d-4128-b55a-8d691c8897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220d49-7ce7-4500-80bb-aac04fca4a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rder0" ma:index="24" nillable="true" ma:displayName="Order" ma:format="Dropdown" ma:internalName="Order0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7337352-6513-4BFC-A10E-336F40A5E311}"/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{83E35346-15BE-45E1-B95A-E763DE6FC375}tf78544816_win32</Template>
  <TotalTime>486</TotalTime>
  <Words>1262</Words>
  <Application>Microsoft Office PowerPoint</Application>
  <PresentationFormat>Widescreen</PresentationFormat>
  <Paragraphs>170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Libre Baskerville</vt:lpstr>
      <vt:lpstr>Univers Light</vt:lpstr>
      <vt:lpstr>Univers LT Std 45 Light</vt:lpstr>
      <vt:lpstr>Wingdings</vt:lpstr>
      <vt:lpstr>Office Theme</vt:lpstr>
      <vt:lpstr>PowerPoint Presentation</vt:lpstr>
      <vt:lpstr>Meet the Hotel</vt:lpstr>
      <vt:lpstr>Meet the Hotel</vt:lpstr>
      <vt:lpstr>Meet the Hotel</vt:lpstr>
      <vt:lpstr>Meet the Hotel</vt:lpstr>
      <vt:lpstr>Meet the Hotel</vt:lpstr>
      <vt:lpstr>Meet the Hotel</vt:lpstr>
      <vt:lpstr>Our Challenge</vt:lpstr>
      <vt:lpstr>Current Situation</vt:lpstr>
      <vt:lpstr>Current Situation</vt:lpstr>
      <vt:lpstr>Current Situation</vt:lpstr>
      <vt:lpstr>What we would like to achieve… Chatbot Requirements</vt:lpstr>
      <vt:lpstr>What we would like to achieve… Chatbot Requirements</vt:lpstr>
      <vt:lpstr>Ensuring that we pick the correct solution for our needs.</vt:lpstr>
      <vt:lpstr>Concerns and pitfalls we would like to avoid…</vt:lpstr>
      <vt:lpstr>Concerns for Guests</vt:lpstr>
      <vt:lpstr>Concerns for Staff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Ciaran Lynch</dc:creator>
  <cp:lastModifiedBy>Valerie Kennedy</cp:lastModifiedBy>
  <cp:revision>7</cp:revision>
  <dcterms:created xsi:type="dcterms:W3CDTF">2025-11-04T10:19:02Z</dcterms:created>
  <dcterms:modified xsi:type="dcterms:W3CDTF">2025-11-19T10:58:54Z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0x010100A5EF1350467CFC439151C7BEFA83A711</vt:lpwstr>
  </property>
  <property fmtid="{D5CDD505-2E9C-101B-9397-08002B2CF9AE}" pid="3" name="MediaServiceImageTags">
    <vt:lpwstr/>
  </property>
</Properties>
</file>