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68" r:id="rId5"/>
    <p:sldId id="279" r:id="rId6"/>
    <p:sldId id="276" r:id="rId7"/>
    <p:sldId id="275" r:id="rId8"/>
    <p:sldId id="277" r:id="rId9"/>
    <p:sldId id="281" r:id="rId10"/>
    <p:sldId id="278" r:id="rId11"/>
    <p:sldId id="280" r:id="rId12"/>
    <p:sldId id="283" r:id="rId13"/>
    <p:sldId id="282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A2C"/>
    <a:srgbClr val="12100B"/>
    <a:srgbClr val="8D7317"/>
    <a:srgbClr val="F4F1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7"/>
    <p:restoredTop sz="94720"/>
  </p:normalViewPr>
  <p:slideViewPr>
    <p:cSldViewPr>
      <p:cViewPr varScale="1">
        <p:scale>
          <a:sx n="64" d="100"/>
          <a:sy n="64" d="100"/>
        </p:scale>
        <p:origin x="132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BD65A-966A-4B6F-8BE0-7B604017189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C4498-B907-4E6F-924D-3D5DE7EBC2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26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3101" y="4932357"/>
            <a:ext cx="15855950" cy="1769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0" b="1" i="0">
                <a:solidFill>
                  <a:srgbClr val="970A2C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73101" y="6880638"/>
            <a:ext cx="15855950" cy="11128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defRPr sz="5400">
                <a:solidFill>
                  <a:srgbClr val="12100B"/>
                </a:solidFill>
                <a:latin typeface="Gaillimh Medium" panose="02000303050300000003" pitchFamily="50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307777"/>
          </a:xfrm>
        </p:spPr>
        <p:txBody>
          <a:bodyPr lIns="0" tIns="0" rIns="0" bIns="0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307777"/>
          </a:xfrm>
        </p:spPr>
        <p:txBody>
          <a:bodyPr lIns="0" tIns="0" rIns="0" bIns="0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86FF42-2C3A-4A24-8E14-10E689228AF4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481050" y="10517696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DB509-014E-5831-1943-814073B79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483876"/>
            <a:ext cx="3968750" cy="36940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DD0D-6852-0026-5CD1-A31F5DA9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63" y="6510168"/>
            <a:ext cx="9000054" cy="1676400"/>
          </a:xfrm>
        </p:spPr>
        <p:txBody>
          <a:bodyPr/>
          <a:lstStyle>
            <a:lvl1pPr>
              <a:lnSpc>
                <a:spcPct val="150000"/>
              </a:lnSpc>
              <a:defRPr sz="6000">
                <a:solidFill>
                  <a:srgbClr val="970A2C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05001-17E5-A5FD-8672-7C8D90E5E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298" y="8284169"/>
            <a:ext cx="9000054" cy="989182"/>
          </a:xfrm>
        </p:spPr>
        <p:txBody>
          <a:bodyPr/>
          <a:lstStyle>
            <a:lvl1pPr>
              <a:defRPr sz="4800">
                <a:solidFill>
                  <a:srgbClr val="12100B"/>
                </a:solidFill>
                <a:latin typeface="Gaillimh Medium" panose="02000303050300000003" pitchFamily="50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3F91B6-8EAF-D6F2-986F-FF305F67021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0280650" y="-848828"/>
            <a:ext cx="13557687" cy="12862422"/>
          </a:xfrm>
          <a:prstGeom prst="flowChartConnector">
            <a:avLst/>
          </a:prstGeom>
          <a:ln w="76200">
            <a:solidFill>
              <a:srgbClr val="8D7317"/>
            </a:solidFill>
          </a:ln>
        </p:spPr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7C2A1-D59A-3454-F83C-0BFEA2A1D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0" y="1011970"/>
            <a:ext cx="3447202" cy="11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1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700530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703068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12100B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19CC-721D-436B-8B36-8F104D0F76DC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281406" y="10388850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CFDAB-CE0C-13ED-FBA5-A93ECDECA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" y="0"/>
            <a:ext cx="20104099" cy="1140132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F1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bg object 18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71762" y="10483236"/>
            <a:ext cx="575898" cy="5776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372407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24E0-D570-4939-8557-741E860626C7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490702" y="10483236"/>
            <a:ext cx="4623943" cy="56546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268DE42-9C4E-B95A-9299-FA9D8F3EE985}"/>
              </a:ext>
            </a:extLst>
          </p:cNvPr>
          <p:cNvSpPr/>
          <p:nvPr userDrawn="1"/>
        </p:nvSpPr>
        <p:spPr>
          <a:xfrm>
            <a:off x="0" y="10468140"/>
            <a:ext cx="19266535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83BB-4B5F-13A5-B4F7-D34EEE22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8350A-5E89-0645-ADBB-54574C7AD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4B55-A11D-6FAE-D780-3673254CC6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56B9552-3348-455C-BA47-7001B18BD0F3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0C0D0-B899-46CB-6DF8-E2322D60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A3C48-D9AD-8EC7-BF74-8926FCD73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888" y="3063875"/>
            <a:ext cx="9961562" cy="6850111"/>
          </a:xfrm>
        </p:spPr>
        <p:txBody>
          <a:bodyPr/>
          <a:lstStyle>
            <a:lvl1pPr>
              <a:lnSpc>
                <a:spcPct val="150000"/>
              </a:lnSpc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3F1C22-FCC3-9A13-61D3-281E9AE03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99850" y="3063875"/>
            <a:ext cx="7599363" cy="6934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5F642-87EA-42DD-14ED-D38026608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650" y="1003191"/>
            <a:ext cx="18343246" cy="1700530"/>
          </a:xfrm>
        </p:spPr>
        <p:txBody>
          <a:bodyPr lIns="0" tIns="0" rIns="0" bIns="0"/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5D55-9602-49C0-9545-52E9162EA4C1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451307-7122-0C59-B480-941B227456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650" y="2987675"/>
            <a:ext cx="18343563" cy="442232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3600"/>
            </a:lvl2pPr>
            <a:lvl3pPr>
              <a:lnSpc>
                <a:spcPct val="150000"/>
              </a:lnSpc>
              <a:defRPr sz="3600"/>
            </a:lvl3pPr>
            <a:lvl4pPr>
              <a:lnSpc>
                <a:spcPct val="150000"/>
              </a:lnSpc>
              <a:defRPr sz="3600"/>
            </a:lvl4pPr>
            <a:lvl5pPr>
              <a:lnSpc>
                <a:spcPct val="150000"/>
              </a:lnSpc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47E6C-8123-660F-4A5F-46EFCAAFD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650" y="323446"/>
            <a:ext cx="1197085" cy="11142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B77E2FD-2636-4553-9C23-DC51E0C21AA4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557250" y="10517696"/>
            <a:ext cx="4623943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A108919-623C-AEFE-D424-3F312587D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650" y="320675"/>
            <a:ext cx="1183338" cy="11014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170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940A2B"/>
                </a:solidFill>
                <a:latin typeface="Gaillimh Bold"/>
                <a:cs typeface="Gaillimh 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951173"/>
            <a:ext cx="18093690" cy="638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6B9552-3348-455C-BA47-7001B18BD0F3}" type="datetime1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481050" y="10540498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1460BF-F8ED-36C1-17EF-C0973DB71A15}"/>
              </a:ext>
            </a:extLst>
          </p:cNvPr>
          <p:cNvSpPr/>
          <p:nvPr userDrawn="1"/>
        </p:nvSpPr>
        <p:spPr>
          <a:xfrm>
            <a:off x="0" y="10451847"/>
            <a:ext cx="19266535" cy="10795"/>
          </a:xfrm>
          <a:custGeom>
            <a:avLst/>
            <a:gdLst/>
            <a:ahLst/>
            <a:cxnLst/>
            <a:rect l="l" t="t" r="r" b="b"/>
            <a:pathLst>
              <a:path w="19266535" h="10795">
                <a:moveTo>
                  <a:pt x="19266429" y="0"/>
                </a:moveTo>
                <a:lnTo>
                  <a:pt x="0" y="0"/>
                </a:lnTo>
                <a:lnTo>
                  <a:pt x="0" y="10470"/>
                </a:lnTo>
                <a:lnTo>
                  <a:pt x="19266429" y="10470"/>
                </a:lnTo>
                <a:lnTo>
                  <a:pt x="19266429" y="0"/>
                </a:lnTo>
                <a:close/>
              </a:path>
            </a:pathLst>
          </a:custGeom>
          <a:solidFill>
            <a:srgbClr val="940A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4" r:id="rId6"/>
    <p:sldLayoutId id="2147483665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lnSpc>
          <a:spcPct val="150000"/>
        </a:lnSpc>
        <a:defRPr lang="en-GB" sz="2800" dirty="0" smtClean="0">
          <a:solidFill>
            <a:srgbClr val="12100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61DFA-2305-FC88-EFF9-AF0FB5A5E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850" y="4977566"/>
            <a:ext cx="15855950" cy="1354217"/>
          </a:xfrm>
        </p:spPr>
        <p:txBody>
          <a:bodyPr/>
          <a:lstStyle/>
          <a:p>
            <a:pPr algn="r"/>
            <a:r>
              <a:rPr lang="en-GB" sz="8800" dirty="0"/>
              <a:t>Illegal Dumping in Ballybane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74681-5447-A402-699D-58AEF38D32A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12850" y="6492875"/>
            <a:ext cx="15855950" cy="3383298"/>
          </a:xfrm>
        </p:spPr>
        <p:txBody>
          <a:bodyPr/>
          <a:lstStyle/>
          <a:p>
            <a:pPr algn="ctr"/>
            <a:r>
              <a:rPr lang="en-GB" b="1"/>
              <a:t>    A </a:t>
            </a:r>
            <a:r>
              <a:rPr lang="en-GB" b="1" dirty="0"/>
              <a:t>Galway City Council Conundrum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David Walsh</a:t>
            </a:r>
          </a:p>
          <a:p>
            <a:pPr algn="ctr"/>
            <a:r>
              <a:rPr lang="en-GB" sz="3200" dirty="0"/>
              <a:t>Waste Enforcement Officer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71F7E-6AA5-9D4F-A6CB-E6B6441760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79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316F-A176-6092-19B1-7A372EDD4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E" dirty="0"/>
              <a:t>    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54139-AD60-A4E2-A4D7-031926834D4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333B-C294-FD8F-C85C-9C79422870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2413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EEC8-D518-A676-794A-C40CF592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761747"/>
          </a:xfrm>
        </p:spPr>
        <p:txBody>
          <a:bodyPr/>
          <a:lstStyle/>
          <a:p>
            <a:pPr algn="ctr"/>
            <a:r>
              <a:rPr lang="en-IE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B2455-84F7-3AE7-3B9F-813F76F7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6383479"/>
          </a:xfrm>
        </p:spPr>
        <p:txBody>
          <a:bodyPr/>
          <a:lstStyle/>
          <a:p>
            <a:r>
              <a:rPr lang="en-IE" dirty="0"/>
              <a:t>Illegal Dumping rampant in Ballybane </a:t>
            </a:r>
          </a:p>
          <a:p>
            <a:endParaRPr lang="en-IE" dirty="0"/>
          </a:p>
          <a:p>
            <a:r>
              <a:rPr lang="en-IE" dirty="0"/>
              <a:t>Mixture of Household, Commercial and Construction and Demolition Waste deposited on street corners, derelict sites, adjacent agricultural land and green spaces</a:t>
            </a:r>
          </a:p>
          <a:p>
            <a:endParaRPr lang="en-IE" dirty="0"/>
          </a:p>
          <a:p>
            <a:r>
              <a:rPr lang="en-IE" dirty="0"/>
              <a:t>Over 4 Tonnes of Waste removed from Ballybane weekly by Galway City Council Litter Management Unit</a:t>
            </a:r>
          </a:p>
          <a:p>
            <a:endParaRPr lang="en-IE" dirty="0"/>
          </a:p>
          <a:p>
            <a:r>
              <a:rPr lang="en-IE" dirty="0"/>
              <a:t>CCTV previously in use but discontinued due to GDPR issues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06E70-511A-19F3-2C12-F5146F870C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3864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DEDE8-EBEB-3E96-7423-1BDF7DDE9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 b="2222"/>
          <a:stretch>
            <a:fillRect/>
          </a:stretch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562D97C-77B8-F0CB-48CE-D42D079BA8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557250" y="10517696"/>
            <a:ext cx="4623943" cy="276999"/>
          </a:xfrm>
        </p:spPr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25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720C4-97C6-9B8C-58E4-C431F460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5"/>
          <a:stretch>
            <a:fillRect/>
          </a:stretch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FC85A66-852B-D267-6F97-0DC24D66D0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557250" y="10517696"/>
            <a:ext cx="4623943" cy="276999"/>
          </a:xfrm>
        </p:spPr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839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AB133-E8B7-318E-C0CD-6E90E97D7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" b="19770"/>
          <a:stretch>
            <a:fillRect/>
          </a:stretch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6FB5616-6351-1325-FF44-3892CCA169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557250" y="10517696"/>
            <a:ext cx="4623943" cy="276999"/>
          </a:xfrm>
        </p:spPr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73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3064-3125-2738-50E1-3D5B9C10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761747"/>
          </a:xfrm>
        </p:spPr>
        <p:txBody>
          <a:bodyPr/>
          <a:lstStyle/>
          <a:p>
            <a:pPr algn="ctr"/>
            <a:r>
              <a:rPr lang="en-IE" dirty="0"/>
              <a:t>Current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8D01-09C7-6B4E-BFCA-D8942E17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43088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E" dirty="0"/>
              <a:t>Enforcement actions ongoing but proving difficult due to lack of evidence and volume of waste 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Huge costs on Local Authority for clean up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Small minority entertain mindset that Local Authority will take waste away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Large Local Authority workload with only two staff available to investigate/negate all instances of illegal dumping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A858B-F925-681F-1D57-F2533B0514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245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E2011-0C8F-BAE1-EAD4-0E1365B2F4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t>7</a:t>
            </a:fld>
            <a:endParaRPr lang="en-I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F0827B-57DD-A5A8-4590-5EEEF4401DB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7388" cy="1130935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99C09DC-5D8E-FF47-C053-975884084ED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0" y="0"/>
            <a:ext cx="102044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F9D8-7847-EAEC-A51E-56F4996A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1003191"/>
            <a:ext cx="18093689" cy="761747"/>
          </a:xfrm>
        </p:spPr>
        <p:txBody>
          <a:bodyPr/>
          <a:lstStyle/>
          <a:p>
            <a:pPr algn="ctr"/>
            <a:r>
              <a:rPr lang="en-IE" dirty="0"/>
              <a:t>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B9407-ADEC-E8E1-A6A2-9A2294578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911475"/>
            <a:ext cx="18093690" cy="65989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E" dirty="0"/>
              <a:t>Galway City Council seek to procure a software and/or hardware (e.g. cameras) solution that will assist with the; </a:t>
            </a:r>
          </a:p>
          <a:p>
            <a:pPr>
              <a:lnSpc>
                <a:spcPct val="100000"/>
              </a:lnSpc>
            </a:pPr>
            <a:r>
              <a:rPr lang="en-IE" dirty="0"/>
              <a:t>		surveillance, and/or </a:t>
            </a:r>
          </a:p>
          <a:p>
            <a:pPr>
              <a:lnSpc>
                <a:spcPct val="100000"/>
              </a:lnSpc>
            </a:pPr>
            <a:r>
              <a:rPr lang="en-IE" dirty="0"/>
              <a:t>		detection, and/or </a:t>
            </a:r>
          </a:p>
          <a:p>
            <a:pPr>
              <a:lnSpc>
                <a:spcPct val="100000"/>
              </a:lnSpc>
            </a:pPr>
            <a:r>
              <a:rPr lang="en-IE" dirty="0"/>
              <a:t>		deterrence of illegal dumping in all its forms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Any evidence secured will be used in the submission of fines and possible prosecutions under the Waste Management Act 1996, as amended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Overall aim to reduce instances of illegal dumping as well as Local Authority workload and costs</a:t>
            </a:r>
          </a:p>
          <a:p>
            <a:pPr>
              <a:lnSpc>
                <a:spcPct val="100000"/>
              </a:lnSpc>
            </a:pPr>
            <a:endParaRPr lang="en-IE" dirty="0"/>
          </a:p>
          <a:p>
            <a:pPr>
              <a:lnSpc>
                <a:spcPct val="100000"/>
              </a:lnSpc>
            </a:pPr>
            <a:r>
              <a:rPr lang="en-IE" dirty="0"/>
              <a:t>Open to all other ideas to find solution e.g. Artificial Intelligence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B7733-1CBA-1606-A6A6-8F375F63B3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287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EA5EF-D1C6-33F1-147B-19805577D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r="6966" b="-1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6E2BD-3BC6-3A3E-C14C-5E7025BCD7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198520" y="10482091"/>
            <a:ext cx="4523423" cy="60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B6F15528-21DE-4FAA-801E-634DDDAF4B2B}" type="slidenum"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rtl="0">
                <a:spcAft>
                  <a:spcPts val="600"/>
                </a:spcAft>
              </a:pPr>
              <a:t>9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761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CC Corporate Colours 2023">
      <a:dk1>
        <a:sysClr val="windowText" lastClr="000000"/>
      </a:dk1>
      <a:lt1>
        <a:sysClr val="window" lastClr="FFFFFF"/>
      </a:lt1>
      <a:dk2>
        <a:srgbClr val="12100B"/>
      </a:dk2>
      <a:lt2>
        <a:srgbClr val="E7E6E6"/>
      </a:lt2>
      <a:accent1>
        <a:srgbClr val="8C7317"/>
      </a:accent1>
      <a:accent2>
        <a:srgbClr val="970A2C"/>
      </a:accent2>
      <a:accent3>
        <a:srgbClr val="605C5D"/>
      </a:accent3>
      <a:accent4>
        <a:srgbClr val="BD8A00"/>
      </a:accent4>
      <a:accent5>
        <a:srgbClr val="3F9DC6"/>
      </a:accent5>
      <a:accent6>
        <a:srgbClr val="728726"/>
      </a:accent6>
      <a:hlink>
        <a:srgbClr val="0563C1"/>
      </a:hlink>
      <a:folHlink>
        <a:srgbClr val="B757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ca803e-1427-4777-98bc-b0c72760ca48" xsi:nil="true"/>
    <lcf76f155ced4ddcb4097134ff3c332f xmlns="b5d1ccd9-aea6-4478-b885-a9b3306e055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C7513C2BF29846897124CD30D97C17" ma:contentTypeVersion="9" ma:contentTypeDescription="Create a new document." ma:contentTypeScope="" ma:versionID="405096d0c6f5ed1b24f90839292cbb4e">
  <xsd:schema xmlns:xsd="http://www.w3.org/2001/XMLSchema" xmlns:xs="http://www.w3.org/2001/XMLSchema" xmlns:p="http://schemas.microsoft.com/office/2006/metadata/properties" xmlns:ns2="b5d1ccd9-aea6-4478-b885-a9b3306e0553" xmlns:ns3="76ca803e-1427-4777-98bc-b0c72760ca48" targetNamespace="http://schemas.microsoft.com/office/2006/metadata/properties" ma:root="true" ma:fieldsID="518d8feabed722bb333114dd15f74afd" ns2:_="" ns3:_="">
    <xsd:import namespace="b5d1ccd9-aea6-4478-b885-a9b3306e0553"/>
    <xsd:import namespace="76ca803e-1427-4777-98bc-b0c72760ca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ccd9-aea6-4478-b885-a9b3306e05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b6c5bdd-784c-4b88-bed2-5e0b616cd6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a803e-1427-4777-98bc-b0c72760ca4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ec0ea4b-8f68-4ee5-81b1-35e46847a7bb}" ma:internalName="TaxCatchAll" ma:showField="CatchAllData" ma:web="76ca803e-1427-4777-98bc-b0c72760ca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16BAE8-95E5-4275-AE60-AA02E027B446}">
  <ds:schemaRefs>
    <ds:schemaRef ds:uri="http://schemas.microsoft.com/office/2006/metadata/properties"/>
    <ds:schemaRef ds:uri="http://schemas.microsoft.com/office/infopath/2007/PartnerControls"/>
    <ds:schemaRef ds:uri="788a4605-7f7c-4a44-b286-714ff1a0c9d3"/>
    <ds:schemaRef ds:uri="a7fb5888-fda2-48b2-ba54-cc9e0b9cbac4"/>
  </ds:schemaRefs>
</ds:datastoreItem>
</file>

<file path=customXml/itemProps2.xml><?xml version="1.0" encoding="utf-8"?>
<ds:datastoreItem xmlns:ds="http://schemas.openxmlformats.org/officeDocument/2006/customXml" ds:itemID="{2960EAFB-17DC-414B-8F2E-203834E7D038}"/>
</file>

<file path=customXml/itemProps3.xml><?xml version="1.0" encoding="utf-8"?>
<ds:datastoreItem xmlns:ds="http://schemas.openxmlformats.org/officeDocument/2006/customXml" ds:itemID="{23FBBF63-743D-4CC0-9E0C-83CF6B8F87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242</Words>
  <Application>Microsoft Office PowerPoint</Application>
  <PresentationFormat>Custom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Gaillimh Bold</vt:lpstr>
      <vt:lpstr>Gaillimh Medium</vt:lpstr>
      <vt:lpstr>Office Theme</vt:lpstr>
      <vt:lpstr>Illegal Dumping in Ballybane</vt:lpstr>
      <vt:lpstr>Background</vt:lpstr>
      <vt:lpstr>PowerPoint Presentation</vt:lpstr>
      <vt:lpstr>PowerPoint Presentation</vt:lpstr>
      <vt:lpstr>PowerPoint Presentation</vt:lpstr>
      <vt:lpstr>Current Status</vt:lpstr>
      <vt:lpstr>PowerPoint Presentation</vt:lpstr>
      <vt:lpstr>Challenge</vt:lpstr>
      <vt:lpstr>PowerPoint Presentation</vt:lpstr>
      <vt:lpstr>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Heading</dc:title>
  <dc:creator>Arlene Finn</dc:creator>
  <cp:lastModifiedBy>David Walsh</cp:lastModifiedBy>
  <cp:revision>34</cp:revision>
  <dcterms:created xsi:type="dcterms:W3CDTF">2023-07-06T11:02:33Z</dcterms:created>
  <dcterms:modified xsi:type="dcterms:W3CDTF">2026-03-23T14:30:29Z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2023-07-06T00:00:00Z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2023-07-06T00:00:00Z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0x010100E7C7513C2BF29846897124CD30D97C17</vt:lpwstr>
  </property>
  <property fmtid="{D5CDD505-2E9C-101B-9397-08002B2CF9AE}" pid="7" name="MediaServiceImageTags">
    <vt:lpwstr/>
  </property>
</Properties>
</file>