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66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a:effectLst/>
      </p:bgPr>
    </p:bg>
    <p:spTree>
      <p:nvGrpSpPr>
        <p:cNvPr id="1" name=""/>
        <p:cNvGrpSpPr/>
        <p:nvPr/>
      </p:nvGrpSpPr>
      <p:grpSpPr>
        <a:xfrm>
          <a:off x="0" y="0"/>
          <a:ext cx="0" cy="0"/>
          <a:chOff x="0" y="0"/>
          <a:chExt cx="0" cy="0"/>
        </a:xfrm>
      </p:grpSpPr>
      <p:sp>
        <p:nvSpPr>
          <p:cNvPr id="2" name="Shape 0"/>
          <p:cNvSpPr/>
          <p:nvPr/>
        </p:nvSpPr>
        <p:spPr>
          <a:xfrm>
            <a:off x="0" y="0"/>
            <a:ext cx="3200400" cy="5143500"/>
          </a:xfrm>
          <a:prstGeom prst="rect">
            <a:avLst/>
          </a:prstGeom>
          <a:solidFill>
            <a:srgbClr val="C4A35A"/>
          </a:solidFill>
          <a:ln w="12700">
            <a:solidFill>
              <a:srgbClr val="C4A35A"/>
            </a:solidFill>
            <a:prstDash val="solid"/>
          </a:ln>
        </p:spPr>
        <p:txBody>
          <a:bodyPr/>
          <a:lstStyle/>
          <a:p>
            <a:endParaRPr lang="en-IE"/>
          </a:p>
        </p:txBody>
      </p:sp>
      <p:pic>
        <p:nvPicPr>
          <p:cNvPr id="3" name="Image 0" descr="preencoded.png"/>
          <p:cNvPicPr>
            <a:picLocks noChangeAspect="1"/>
          </p:cNvPicPr>
          <p:nvPr/>
        </p:nvPicPr>
        <p:blipFill>
          <a:blip r:embed="rId3"/>
          <a:stretch>
            <a:fillRect/>
          </a:stretch>
        </p:blipFill>
        <p:spPr>
          <a:xfrm>
            <a:off x="274320" y="457200"/>
            <a:ext cx="2560320" cy="832104"/>
          </a:xfrm>
          <a:prstGeom prst="rect">
            <a:avLst/>
          </a:prstGeom>
        </p:spPr>
      </p:pic>
      <p:sp>
        <p:nvSpPr>
          <p:cNvPr id="4" name="Text 1"/>
          <p:cNvSpPr/>
          <p:nvPr/>
        </p:nvSpPr>
        <p:spPr>
          <a:xfrm>
            <a:off x="274320" y="1554480"/>
            <a:ext cx="2926080" cy="1097280"/>
          </a:xfrm>
          <a:prstGeom prst="rect">
            <a:avLst/>
          </a:prstGeom>
          <a:noFill/>
          <a:ln/>
        </p:spPr>
        <p:txBody>
          <a:bodyPr wrap="square" rtlCol="0" anchor="ctr"/>
          <a:lstStyle/>
          <a:p>
            <a:pPr marL="0" indent="0" algn="l">
              <a:buNone/>
            </a:pPr>
            <a:r>
              <a:rPr lang="en-US" sz="1100" b="1" kern="0" spc="200" dirty="0">
                <a:solidFill>
                  <a:srgbClr val="1A1A1A"/>
                </a:solidFill>
                <a:latin typeface="Calibri" pitchFamily="34" charset="0"/>
                <a:ea typeface="Calibri" pitchFamily="34" charset="-122"/>
                <a:cs typeface="Calibri" pitchFamily="34" charset="-120"/>
              </a:rPr>
              <a:t>SKILLNET INNOVATION EXCHANGE</a:t>
            </a:r>
            <a:endParaRPr lang="en-US" sz="1100" dirty="0"/>
          </a:p>
          <a:p>
            <a:pPr marL="0" indent="0" algn="l">
              <a:buNone/>
            </a:pPr>
            <a:endParaRPr lang="en-US" sz="1100" b="1" kern="0" spc="200" dirty="0">
              <a:solidFill>
                <a:srgbClr val="1A1A1A"/>
              </a:solidFill>
              <a:latin typeface="Calibri" pitchFamily="34" charset="0"/>
              <a:ea typeface="Calibri" pitchFamily="34" charset="-122"/>
              <a:cs typeface="Calibri" pitchFamily="34" charset="-120"/>
            </a:endParaRPr>
          </a:p>
          <a:p>
            <a:pPr marL="0" indent="0" algn="l">
              <a:buNone/>
            </a:pPr>
            <a:r>
              <a:rPr lang="en-US" sz="1100" b="1" kern="0" spc="200" dirty="0">
                <a:solidFill>
                  <a:srgbClr val="1A1A1A"/>
                </a:solidFill>
                <a:latin typeface="Calibri" pitchFamily="34" charset="0"/>
                <a:ea typeface="Calibri" pitchFamily="34" charset="-122"/>
                <a:cs typeface="Calibri" pitchFamily="34" charset="-120"/>
              </a:rPr>
              <a:t>CHALLENGE PITCH</a:t>
            </a:r>
            <a:endParaRPr lang="en-US" sz="1100" dirty="0"/>
          </a:p>
        </p:txBody>
      </p:sp>
      <p:sp>
        <p:nvSpPr>
          <p:cNvPr id="5" name="Text 2"/>
          <p:cNvSpPr/>
          <p:nvPr/>
        </p:nvSpPr>
        <p:spPr>
          <a:xfrm>
            <a:off x="3657600" y="1097280"/>
            <a:ext cx="5212080" cy="2286000"/>
          </a:xfrm>
          <a:prstGeom prst="rect">
            <a:avLst/>
          </a:prstGeom>
          <a:noFill/>
          <a:ln/>
        </p:spPr>
        <p:txBody>
          <a:bodyPr wrap="square"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Front Office</a:t>
            </a:r>
            <a:endParaRPr lang="en-US" sz="3400" dirty="0"/>
          </a:p>
          <a:p>
            <a:pPr marL="0" indent="0" algn="l">
              <a:buNone/>
            </a:pPr>
            <a:r>
              <a:rPr lang="en-US" sz="3400" b="1" dirty="0">
                <a:solidFill>
                  <a:srgbClr val="FFFFFF"/>
                </a:solidFill>
                <a:latin typeface="Cambria" pitchFamily="34" charset="0"/>
                <a:ea typeface="Cambria" pitchFamily="34" charset="-122"/>
                <a:cs typeface="Cambria" pitchFamily="34" charset="-120"/>
              </a:rPr>
              <a:t>Email Management &amp;</a:t>
            </a:r>
            <a:endParaRPr lang="en-US" sz="3400" dirty="0"/>
          </a:p>
          <a:p>
            <a:pPr marL="0" indent="0" algn="l">
              <a:buNone/>
            </a:pPr>
            <a:r>
              <a:rPr lang="en-US" sz="3400" b="1" dirty="0">
                <a:solidFill>
                  <a:srgbClr val="FFFFFF"/>
                </a:solidFill>
                <a:latin typeface="Cambria" pitchFamily="34" charset="0"/>
                <a:ea typeface="Cambria" pitchFamily="34" charset="-122"/>
                <a:cs typeface="Cambria" pitchFamily="34" charset="-120"/>
              </a:rPr>
              <a:t>Guest Communication</a:t>
            </a:r>
            <a:endParaRPr lang="en-US" sz="3400" dirty="0"/>
          </a:p>
        </p:txBody>
      </p:sp>
      <p:sp>
        <p:nvSpPr>
          <p:cNvPr id="6" name="Text 3"/>
          <p:cNvSpPr/>
          <p:nvPr/>
        </p:nvSpPr>
        <p:spPr>
          <a:xfrm>
            <a:off x="3657600" y="3566160"/>
            <a:ext cx="5212080" cy="822960"/>
          </a:xfrm>
          <a:prstGeom prst="rect">
            <a:avLst/>
          </a:prstGeom>
          <a:noFill/>
          <a:ln/>
        </p:spPr>
        <p:txBody>
          <a:bodyPr wrap="square" rtlCol="0" anchor="ctr"/>
          <a:lstStyle/>
          <a:p>
            <a:pPr marL="0" indent="0" algn="l">
              <a:buNone/>
            </a:pPr>
            <a:r>
              <a:rPr lang="en-US" sz="1400" dirty="0">
                <a:solidFill>
                  <a:srgbClr val="C4A35A"/>
                </a:solidFill>
                <a:latin typeface="Calibri" pitchFamily="34" charset="0"/>
                <a:ea typeface="Calibri" pitchFamily="34" charset="-122"/>
                <a:cs typeface="Calibri" pitchFamily="34" charset="-120"/>
              </a:rPr>
              <a:t>Presented by The Savoy Hotel Collection</a:t>
            </a:r>
            <a:endParaRPr lang="en-US" sz="1400" dirty="0"/>
          </a:p>
          <a:p>
            <a:pPr marL="0" indent="0" algn="l">
              <a:buNone/>
            </a:pPr>
            <a:r>
              <a:rPr lang="en-US" sz="1400" dirty="0">
                <a:solidFill>
                  <a:srgbClr val="C4A35A"/>
                </a:solidFill>
                <a:latin typeface="Calibri" pitchFamily="34" charset="0"/>
                <a:ea typeface="Calibri" pitchFamily="34" charset="-122"/>
                <a:cs typeface="Calibri" pitchFamily="34" charset="-120"/>
              </a:rPr>
              <a:t>Limerick, Ireland</a:t>
            </a:r>
            <a:endParaRPr lang="en-US" sz="1400" dirty="0"/>
          </a:p>
        </p:txBody>
      </p:sp>
      <p:sp>
        <p:nvSpPr>
          <p:cNvPr id="7" name="Text 4"/>
          <p:cNvSpPr/>
          <p:nvPr/>
        </p:nvSpPr>
        <p:spPr>
          <a:xfrm>
            <a:off x="3657600" y="4480560"/>
            <a:ext cx="5212080" cy="457200"/>
          </a:xfrm>
          <a:prstGeom prst="rect">
            <a:avLst/>
          </a:prstGeom>
          <a:noFill/>
          <a:ln/>
        </p:spPr>
        <p:txBody>
          <a:bodyPr wrap="square" rtlCol="0" anchor="ctr"/>
          <a:lstStyle/>
          <a:p>
            <a:pPr marL="0" indent="0" algn="l">
              <a:buNone/>
            </a:pPr>
            <a:r>
              <a:rPr lang="en-US" sz="1000" dirty="0">
                <a:solidFill>
                  <a:srgbClr val="AAAAAA"/>
                </a:solidFill>
                <a:latin typeface="Calibri" pitchFamily="34" charset="0"/>
                <a:ea typeface="Calibri" pitchFamily="34" charset="-122"/>
                <a:cs typeface="Calibri" pitchFamily="34" charset="-120"/>
              </a:rPr>
              <a:t>Skillnet Innovation Exchange – Corporate Challenge</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8"/>
        </a:solidFill>
        <a:effectLst/>
      </p:bgPr>
    </p:bg>
    <p:spTree>
      <p:nvGrpSpPr>
        <p:cNvPr id="1" name=""/>
        <p:cNvGrpSpPr/>
        <p:nvPr/>
      </p:nvGrpSpPr>
      <p:grpSpPr>
        <a:xfrm>
          <a:off x="0" y="0"/>
          <a:ext cx="0" cy="0"/>
          <a:chOff x="0" y="0"/>
          <a:chExt cx="0" cy="0"/>
        </a:xfrm>
      </p:grpSpPr>
      <p:sp>
        <p:nvSpPr>
          <p:cNvPr id="2" name="Text 0"/>
          <p:cNvSpPr/>
          <p:nvPr/>
        </p:nvSpPr>
        <p:spPr>
          <a:xfrm>
            <a:off x="457200" y="228600"/>
            <a:ext cx="7315200" cy="548640"/>
          </a:xfrm>
          <a:prstGeom prst="rect">
            <a:avLst/>
          </a:prstGeom>
          <a:noFill/>
          <a:ln/>
        </p:spPr>
        <p:txBody>
          <a:bodyPr wrap="square"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Business Overview</a:t>
            </a:r>
            <a:endParaRPr lang="en-US" sz="3000" dirty="0"/>
          </a:p>
        </p:txBody>
      </p:sp>
      <p:sp>
        <p:nvSpPr>
          <p:cNvPr id="3" name="Shape 1"/>
          <p:cNvSpPr/>
          <p:nvPr/>
        </p:nvSpPr>
        <p:spPr>
          <a:xfrm>
            <a:off x="457200" y="777240"/>
            <a:ext cx="8229600" cy="36576"/>
          </a:xfrm>
          <a:prstGeom prst="rect">
            <a:avLst/>
          </a:prstGeom>
          <a:solidFill>
            <a:srgbClr val="C4A35A"/>
          </a:solidFill>
          <a:ln w="12700">
            <a:solidFill>
              <a:srgbClr val="C4A35A"/>
            </a:solidFill>
            <a:prstDash val="solid"/>
          </a:ln>
        </p:spPr>
        <p:txBody>
          <a:bodyPr/>
          <a:lstStyle/>
          <a:p>
            <a:endParaRPr lang="en-IE"/>
          </a:p>
        </p:txBody>
      </p:sp>
      <p:sp>
        <p:nvSpPr>
          <p:cNvPr id="4" name="Shape 2"/>
          <p:cNvSpPr/>
          <p:nvPr/>
        </p:nvSpPr>
        <p:spPr>
          <a:xfrm>
            <a:off x="457200" y="1005840"/>
            <a:ext cx="2651760" cy="1920240"/>
          </a:xfrm>
          <a:prstGeom prst="roundRect">
            <a:avLst>
              <a:gd name="adj" fmla="val 3810"/>
            </a:avLst>
          </a:prstGeom>
          <a:solidFill>
            <a:srgbClr val="FFFFFF"/>
          </a:solidFill>
          <a:ln/>
          <a:effectLst>
            <a:outerShdw blurRad="101600" dist="25400" dir="2700000" algn="bl" rotWithShape="0">
              <a:srgbClr val="000000">
                <a:alpha val="12000"/>
              </a:srgbClr>
            </a:outerShdw>
          </a:effectLst>
        </p:spPr>
        <p:txBody>
          <a:bodyPr/>
          <a:lstStyle/>
          <a:p>
            <a:endParaRPr lang="en-IE"/>
          </a:p>
        </p:txBody>
      </p:sp>
      <p:sp>
        <p:nvSpPr>
          <p:cNvPr id="5" name="Shape 3"/>
          <p:cNvSpPr/>
          <p:nvPr/>
        </p:nvSpPr>
        <p:spPr>
          <a:xfrm>
            <a:off x="1572768" y="1143000"/>
            <a:ext cx="420624" cy="420624"/>
          </a:xfrm>
          <a:prstGeom prst="ellipse">
            <a:avLst/>
          </a:prstGeom>
          <a:solidFill>
            <a:srgbClr val="C4A35A"/>
          </a:solidFill>
          <a:ln w="12700">
            <a:solidFill>
              <a:srgbClr val="C4A35A"/>
            </a:solidFill>
            <a:prstDash val="solid"/>
          </a:ln>
        </p:spPr>
        <p:txBody>
          <a:bodyPr/>
          <a:lstStyle/>
          <a:p>
            <a:endParaRPr lang="en-IE"/>
          </a:p>
        </p:txBody>
      </p:sp>
      <p:pic>
        <p:nvPicPr>
          <p:cNvPr id="6" name="Image 0" descr="preencoded.png"/>
          <p:cNvPicPr>
            <a:picLocks noChangeAspect="1"/>
          </p:cNvPicPr>
          <p:nvPr/>
        </p:nvPicPr>
        <p:blipFill>
          <a:blip r:embed="rId3"/>
          <a:stretch>
            <a:fillRect/>
          </a:stretch>
        </p:blipFill>
        <p:spPr>
          <a:xfrm>
            <a:off x="1627632" y="1197864"/>
            <a:ext cx="310896" cy="310896"/>
          </a:xfrm>
          <a:prstGeom prst="rect">
            <a:avLst/>
          </a:prstGeom>
        </p:spPr>
      </p:pic>
      <p:sp>
        <p:nvSpPr>
          <p:cNvPr id="7" name="Text 4"/>
          <p:cNvSpPr/>
          <p:nvPr/>
        </p:nvSpPr>
        <p:spPr>
          <a:xfrm>
            <a:off x="548640" y="1627632"/>
            <a:ext cx="2468880" cy="548640"/>
          </a:xfrm>
          <a:prstGeom prst="rect">
            <a:avLst/>
          </a:prstGeom>
          <a:noFill/>
          <a:ln/>
        </p:spPr>
        <p:txBody>
          <a:bodyPr wrap="square" rtlCol="0" anchor="ctr"/>
          <a:lstStyle/>
          <a:p>
            <a:pPr marL="0" indent="0" algn="ctr">
              <a:buNone/>
            </a:pPr>
            <a:r>
              <a:rPr lang="en-US" sz="1300" b="1" dirty="0">
                <a:solidFill>
                  <a:srgbClr val="1A1A1A"/>
                </a:solidFill>
                <a:latin typeface="Cambria" pitchFamily="34" charset="0"/>
                <a:ea typeface="Cambria" pitchFamily="34" charset="-122"/>
                <a:cs typeface="Cambria" pitchFamily="34" charset="-120"/>
              </a:rPr>
              <a:t>The Savoy Hotel</a:t>
            </a:r>
            <a:endParaRPr lang="en-US" sz="1300" dirty="0"/>
          </a:p>
          <a:p>
            <a:pPr marL="0" indent="0" algn="ctr">
              <a:buNone/>
            </a:pPr>
            <a:r>
              <a:rPr lang="en-US" sz="1300" b="1" dirty="0">
                <a:solidFill>
                  <a:srgbClr val="1A1A1A"/>
                </a:solidFill>
                <a:latin typeface="Cambria" pitchFamily="34" charset="0"/>
                <a:ea typeface="Cambria" pitchFamily="34" charset="-122"/>
                <a:cs typeface="Cambria" pitchFamily="34" charset="-120"/>
              </a:rPr>
              <a:t>Collection</a:t>
            </a:r>
            <a:endParaRPr lang="en-US" sz="1300" dirty="0"/>
          </a:p>
        </p:txBody>
      </p:sp>
      <p:sp>
        <p:nvSpPr>
          <p:cNvPr id="8" name="Text 5"/>
          <p:cNvSpPr/>
          <p:nvPr/>
        </p:nvSpPr>
        <p:spPr>
          <a:xfrm>
            <a:off x="548640" y="2212848"/>
            <a:ext cx="2468880" cy="594360"/>
          </a:xfrm>
          <a:prstGeom prst="rect">
            <a:avLst/>
          </a:prstGeom>
          <a:noFill/>
          <a:ln/>
        </p:spPr>
        <p:txBody>
          <a:bodyPr wrap="square" rtlCol="0" anchor="ctr"/>
          <a:lstStyle/>
          <a:p>
            <a:pPr marL="0" indent="0" algn="ctr">
              <a:buNone/>
            </a:pPr>
            <a:r>
              <a:rPr lang="en-US" sz="1050" dirty="0">
                <a:solidFill>
                  <a:srgbClr val="5A5A5A"/>
                </a:solidFill>
                <a:latin typeface="Calibri" pitchFamily="34" charset="0"/>
                <a:ea typeface="Calibri" pitchFamily="34" charset="-122"/>
                <a:cs typeface="Calibri" pitchFamily="34" charset="-120"/>
              </a:rPr>
              <a:t>Luxury hotel group</a:t>
            </a:r>
            <a:endParaRPr lang="en-US" sz="1050" dirty="0"/>
          </a:p>
          <a:p>
            <a:pPr marL="0" indent="0" algn="ctr">
              <a:buNone/>
            </a:pPr>
            <a:r>
              <a:rPr lang="en-US" sz="1050" dirty="0">
                <a:solidFill>
                  <a:srgbClr val="5A5A5A"/>
                </a:solidFill>
                <a:latin typeface="Calibri" pitchFamily="34" charset="0"/>
                <a:ea typeface="Calibri" pitchFamily="34" charset="-122"/>
                <a:cs typeface="Calibri" pitchFamily="34" charset="-120"/>
              </a:rPr>
              <a:t>based in Limerick, Ireland</a:t>
            </a:r>
            <a:endParaRPr lang="en-US" sz="1050" dirty="0"/>
          </a:p>
        </p:txBody>
      </p:sp>
      <p:sp>
        <p:nvSpPr>
          <p:cNvPr id="9" name="Shape 6"/>
          <p:cNvSpPr/>
          <p:nvPr/>
        </p:nvSpPr>
        <p:spPr>
          <a:xfrm>
            <a:off x="3291840" y="1005840"/>
            <a:ext cx="2651760" cy="1920240"/>
          </a:xfrm>
          <a:prstGeom prst="roundRect">
            <a:avLst>
              <a:gd name="adj" fmla="val 3810"/>
            </a:avLst>
          </a:prstGeom>
          <a:solidFill>
            <a:srgbClr val="FFFFFF"/>
          </a:solidFill>
          <a:ln/>
          <a:effectLst>
            <a:outerShdw blurRad="101600" dist="25400" dir="2700000" algn="bl" rotWithShape="0">
              <a:srgbClr val="000000">
                <a:alpha val="12000"/>
              </a:srgbClr>
            </a:outerShdw>
          </a:effectLst>
        </p:spPr>
        <p:txBody>
          <a:bodyPr/>
          <a:lstStyle/>
          <a:p>
            <a:endParaRPr lang="en-IE"/>
          </a:p>
        </p:txBody>
      </p:sp>
      <p:sp>
        <p:nvSpPr>
          <p:cNvPr id="10" name="Shape 7"/>
          <p:cNvSpPr/>
          <p:nvPr/>
        </p:nvSpPr>
        <p:spPr>
          <a:xfrm>
            <a:off x="4407408" y="1143000"/>
            <a:ext cx="420624" cy="420624"/>
          </a:xfrm>
          <a:prstGeom prst="ellipse">
            <a:avLst/>
          </a:prstGeom>
          <a:solidFill>
            <a:srgbClr val="C4A35A"/>
          </a:solidFill>
          <a:ln w="12700">
            <a:solidFill>
              <a:srgbClr val="C4A35A"/>
            </a:solidFill>
            <a:prstDash val="solid"/>
          </a:ln>
        </p:spPr>
        <p:txBody>
          <a:bodyPr/>
          <a:lstStyle/>
          <a:p>
            <a:endParaRPr lang="en-IE"/>
          </a:p>
        </p:txBody>
      </p:sp>
      <p:pic>
        <p:nvPicPr>
          <p:cNvPr id="11" name="Image 1" descr="preencoded.png"/>
          <p:cNvPicPr>
            <a:picLocks noChangeAspect="1"/>
          </p:cNvPicPr>
          <p:nvPr/>
        </p:nvPicPr>
        <p:blipFill>
          <a:blip r:embed="rId4"/>
          <a:stretch>
            <a:fillRect/>
          </a:stretch>
        </p:blipFill>
        <p:spPr>
          <a:xfrm>
            <a:off x="4462272" y="1197864"/>
            <a:ext cx="310896" cy="310896"/>
          </a:xfrm>
          <a:prstGeom prst="rect">
            <a:avLst/>
          </a:prstGeom>
        </p:spPr>
      </p:pic>
      <p:sp>
        <p:nvSpPr>
          <p:cNvPr id="12" name="Text 8"/>
          <p:cNvSpPr/>
          <p:nvPr/>
        </p:nvSpPr>
        <p:spPr>
          <a:xfrm>
            <a:off x="3383280" y="1627632"/>
            <a:ext cx="2468880" cy="548640"/>
          </a:xfrm>
          <a:prstGeom prst="rect">
            <a:avLst/>
          </a:prstGeom>
          <a:noFill/>
          <a:ln/>
        </p:spPr>
        <p:txBody>
          <a:bodyPr wrap="square" rtlCol="0" anchor="ctr"/>
          <a:lstStyle/>
          <a:p>
            <a:pPr marL="0" indent="0" algn="ctr">
              <a:buNone/>
            </a:pPr>
            <a:r>
              <a:rPr lang="en-US" sz="1300" b="1" dirty="0">
                <a:solidFill>
                  <a:srgbClr val="1A1A1A"/>
                </a:solidFill>
                <a:latin typeface="Cambria" pitchFamily="34" charset="0"/>
                <a:ea typeface="Cambria" pitchFamily="34" charset="-122"/>
                <a:cs typeface="Cambria" pitchFamily="34" charset="-120"/>
              </a:rPr>
              <a:t>Multi-Property</a:t>
            </a:r>
            <a:endParaRPr lang="en-US" sz="1300" dirty="0"/>
          </a:p>
          <a:p>
            <a:pPr marL="0" indent="0" algn="ctr">
              <a:buNone/>
            </a:pPr>
            <a:r>
              <a:rPr lang="en-US" sz="1300" b="1" dirty="0">
                <a:solidFill>
                  <a:srgbClr val="1A1A1A"/>
                </a:solidFill>
                <a:latin typeface="Cambria" pitchFamily="34" charset="0"/>
                <a:ea typeface="Cambria" pitchFamily="34" charset="-122"/>
                <a:cs typeface="Cambria" pitchFamily="34" charset="-120"/>
              </a:rPr>
              <a:t>Hospitality Group</a:t>
            </a:r>
            <a:endParaRPr lang="en-US" sz="1300" dirty="0"/>
          </a:p>
        </p:txBody>
      </p:sp>
      <p:sp>
        <p:nvSpPr>
          <p:cNvPr id="13" name="Text 9"/>
          <p:cNvSpPr/>
          <p:nvPr/>
        </p:nvSpPr>
        <p:spPr>
          <a:xfrm>
            <a:off x="3383280" y="2212848"/>
            <a:ext cx="2468880" cy="594360"/>
          </a:xfrm>
          <a:prstGeom prst="rect">
            <a:avLst/>
          </a:prstGeom>
          <a:noFill/>
          <a:ln/>
        </p:spPr>
        <p:txBody>
          <a:bodyPr wrap="square" rtlCol="0" anchor="ctr"/>
          <a:lstStyle/>
          <a:p>
            <a:pPr marL="0" indent="0" algn="ctr">
              <a:buNone/>
            </a:pPr>
            <a:r>
              <a:rPr lang="en-US" sz="1050" dirty="0">
                <a:solidFill>
                  <a:srgbClr val="5A5A5A"/>
                </a:solidFill>
                <a:latin typeface="Calibri" pitchFamily="34" charset="0"/>
                <a:ea typeface="Calibri" pitchFamily="34" charset="-122"/>
                <a:cs typeface="Calibri" pitchFamily="34" charset="-120"/>
              </a:rPr>
              <a:t>Flagship property:</a:t>
            </a:r>
            <a:endParaRPr lang="en-US" sz="1050" dirty="0"/>
          </a:p>
          <a:p>
            <a:pPr marL="0" indent="0" algn="ctr">
              <a:buNone/>
            </a:pPr>
            <a:r>
              <a:rPr lang="en-US" sz="1050" dirty="0">
                <a:solidFill>
                  <a:srgbClr val="5A5A5A"/>
                </a:solidFill>
                <a:latin typeface="Calibri" pitchFamily="34" charset="0"/>
                <a:ea typeface="Calibri" pitchFamily="34" charset="-122"/>
                <a:cs typeface="Calibri" pitchFamily="34" charset="-120"/>
              </a:rPr>
              <a:t>The Savoy Hotel, Limerick</a:t>
            </a:r>
            <a:endParaRPr lang="en-US" sz="1050" dirty="0"/>
          </a:p>
        </p:txBody>
      </p:sp>
      <p:sp>
        <p:nvSpPr>
          <p:cNvPr id="14" name="Shape 10"/>
          <p:cNvSpPr/>
          <p:nvPr/>
        </p:nvSpPr>
        <p:spPr>
          <a:xfrm>
            <a:off x="6126480" y="1005840"/>
            <a:ext cx="2651760" cy="1920240"/>
          </a:xfrm>
          <a:prstGeom prst="roundRect">
            <a:avLst>
              <a:gd name="adj" fmla="val 3810"/>
            </a:avLst>
          </a:prstGeom>
          <a:solidFill>
            <a:srgbClr val="FFFFFF"/>
          </a:solidFill>
          <a:ln/>
          <a:effectLst>
            <a:outerShdw blurRad="101600" dist="25400" dir="2700000" algn="bl" rotWithShape="0">
              <a:srgbClr val="000000">
                <a:alpha val="12000"/>
              </a:srgbClr>
            </a:outerShdw>
          </a:effectLst>
        </p:spPr>
        <p:txBody>
          <a:bodyPr/>
          <a:lstStyle/>
          <a:p>
            <a:endParaRPr lang="en-IE"/>
          </a:p>
        </p:txBody>
      </p:sp>
      <p:sp>
        <p:nvSpPr>
          <p:cNvPr id="15" name="Shape 11"/>
          <p:cNvSpPr/>
          <p:nvPr/>
        </p:nvSpPr>
        <p:spPr>
          <a:xfrm>
            <a:off x="7242048" y="1143000"/>
            <a:ext cx="420624" cy="420624"/>
          </a:xfrm>
          <a:prstGeom prst="ellipse">
            <a:avLst/>
          </a:prstGeom>
          <a:solidFill>
            <a:srgbClr val="C4A35A"/>
          </a:solidFill>
          <a:ln w="12700">
            <a:solidFill>
              <a:srgbClr val="C4A35A"/>
            </a:solidFill>
            <a:prstDash val="solid"/>
          </a:ln>
        </p:spPr>
        <p:txBody>
          <a:bodyPr/>
          <a:lstStyle/>
          <a:p>
            <a:endParaRPr lang="en-IE"/>
          </a:p>
        </p:txBody>
      </p:sp>
      <p:pic>
        <p:nvPicPr>
          <p:cNvPr id="16" name="Image 2" descr="preencoded.png"/>
          <p:cNvPicPr>
            <a:picLocks noChangeAspect="1"/>
          </p:cNvPicPr>
          <p:nvPr/>
        </p:nvPicPr>
        <p:blipFill>
          <a:blip r:embed="rId5"/>
          <a:stretch>
            <a:fillRect/>
          </a:stretch>
        </p:blipFill>
        <p:spPr>
          <a:xfrm>
            <a:off x="7296912" y="1197864"/>
            <a:ext cx="310896" cy="310896"/>
          </a:xfrm>
          <a:prstGeom prst="rect">
            <a:avLst/>
          </a:prstGeom>
        </p:spPr>
      </p:pic>
      <p:sp>
        <p:nvSpPr>
          <p:cNvPr id="17" name="Text 12"/>
          <p:cNvSpPr/>
          <p:nvPr/>
        </p:nvSpPr>
        <p:spPr>
          <a:xfrm>
            <a:off x="6217920" y="1627632"/>
            <a:ext cx="2468880" cy="548640"/>
          </a:xfrm>
          <a:prstGeom prst="rect">
            <a:avLst/>
          </a:prstGeom>
          <a:noFill/>
          <a:ln/>
        </p:spPr>
        <p:txBody>
          <a:bodyPr wrap="square" rtlCol="0" anchor="ctr"/>
          <a:lstStyle/>
          <a:p>
            <a:pPr marL="0" indent="0" algn="ctr">
              <a:buNone/>
            </a:pPr>
            <a:r>
              <a:rPr lang="en-US" sz="1300" b="1" dirty="0">
                <a:solidFill>
                  <a:srgbClr val="1A1A1A"/>
                </a:solidFill>
                <a:latin typeface="Cambria" pitchFamily="34" charset="0"/>
                <a:ea typeface="Cambria" pitchFamily="34" charset="-122"/>
                <a:cs typeface="Cambria" pitchFamily="34" charset="-120"/>
              </a:rPr>
              <a:t>120–180</a:t>
            </a:r>
            <a:endParaRPr lang="en-US" sz="1300" dirty="0"/>
          </a:p>
          <a:p>
            <a:pPr marL="0" indent="0" algn="ctr">
              <a:buNone/>
            </a:pPr>
            <a:r>
              <a:rPr lang="en-US" sz="1300" b="1" dirty="0">
                <a:solidFill>
                  <a:srgbClr val="1A1A1A"/>
                </a:solidFill>
                <a:latin typeface="Cambria" pitchFamily="34" charset="0"/>
                <a:ea typeface="Cambria" pitchFamily="34" charset="-122"/>
                <a:cs typeface="Cambria" pitchFamily="34" charset="-120"/>
              </a:rPr>
              <a:t>Emails Per Day</a:t>
            </a:r>
            <a:endParaRPr lang="en-US" sz="1300" dirty="0"/>
          </a:p>
        </p:txBody>
      </p:sp>
      <p:sp>
        <p:nvSpPr>
          <p:cNvPr id="18" name="Text 13"/>
          <p:cNvSpPr/>
          <p:nvPr/>
        </p:nvSpPr>
        <p:spPr>
          <a:xfrm>
            <a:off x="6217920" y="2212848"/>
            <a:ext cx="2468880" cy="594360"/>
          </a:xfrm>
          <a:prstGeom prst="rect">
            <a:avLst/>
          </a:prstGeom>
          <a:noFill/>
          <a:ln/>
        </p:spPr>
        <p:txBody>
          <a:bodyPr wrap="square" rtlCol="0" anchor="ctr"/>
          <a:lstStyle/>
          <a:p>
            <a:pPr marL="0" indent="0" algn="ctr">
              <a:buNone/>
            </a:pPr>
            <a:r>
              <a:rPr lang="en-US" sz="1050" dirty="0">
                <a:solidFill>
                  <a:srgbClr val="5A5A5A"/>
                </a:solidFill>
                <a:latin typeface="Calibri" pitchFamily="34" charset="0"/>
                <a:ea typeface="Calibri" pitchFamily="34" charset="-122"/>
                <a:cs typeface="Calibri" pitchFamily="34" charset="-120"/>
              </a:rPr>
              <a:t>Across the main hotel</a:t>
            </a:r>
            <a:endParaRPr lang="en-US" sz="1050" dirty="0"/>
          </a:p>
          <a:p>
            <a:pPr marL="0" indent="0" algn="ctr">
              <a:buNone/>
            </a:pPr>
            <a:r>
              <a:rPr lang="en-US" sz="1050" dirty="0">
                <a:solidFill>
                  <a:srgbClr val="5A5A5A"/>
                </a:solidFill>
                <a:latin typeface="Calibri" pitchFamily="34" charset="0"/>
                <a:ea typeface="Calibri" pitchFamily="34" charset="-122"/>
                <a:cs typeface="Calibri" pitchFamily="34" charset="-120"/>
              </a:rPr>
              <a:t>inbox per property</a:t>
            </a:r>
            <a:endParaRPr lang="en-US" sz="1050" dirty="0"/>
          </a:p>
        </p:txBody>
      </p:sp>
      <p:sp>
        <p:nvSpPr>
          <p:cNvPr id="19" name="Text 14"/>
          <p:cNvSpPr/>
          <p:nvPr/>
        </p:nvSpPr>
        <p:spPr>
          <a:xfrm>
            <a:off x="457200" y="3063240"/>
            <a:ext cx="8229600" cy="320040"/>
          </a:xfrm>
          <a:prstGeom prst="rect">
            <a:avLst/>
          </a:prstGeom>
          <a:noFill/>
          <a:ln/>
        </p:spPr>
        <p:txBody>
          <a:bodyPr wrap="square" rtlCol="0" anchor="ctr"/>
          <a:lstStyle/>
          <a:p>
            <a:pPr marL="0" indent="0">
              <a:buNone/>
            </a:pPr>
            <a:r>
              <a:rPr lang="en-US" sz="1400" b="1" dirty="0">
                <a:solidFill>
                  <a:srgbClr val="C4A35A"/>
                </a:solidFill>
                <a:latin typeface="Cambria" pitchFamily="34" charset="0"/>
                <a:ea typeface="Cambria" pitchFamily="34" charset="-122"/>
                <a:cs typeface="Cambria" pitchFamily="34" charset="-120"/>
              </a:rPr>
              <a:t>About The Savoy Hotel Collection</a:t>
            </a:r>
            <a:endParaRPr lang="en-US" sz="1400" dirty="0"/>
          </a:p>
        </p:txBody>
      </p:sp>
      <p:sp>
        <p:nvSpPr>
          <p:cNvPr id="20" name="Text 15"/>
          <p:cNvSpPr/>
          <p:nvPr/>
        </p:nvSpPr>
        <p:spPr>
          <a:xfrm>
            <a:off x="457200" y="3429000"/>
            <a:ext cx="8229600" cy="1097280"/>
          </a:xfrm>
          <a:prstGeom prst="rect">
            <a:avLst/>
          </a:prstGeom>
          <a:noFill/>
          <a:ln/>
        </p:spPr>
        <p:txBody>
          <a:bodyPr wrap="square" rtlCol="0" anchor="ctr"/>
          <a:lstStyle/>
          <a:p>
            <a:pPr marL="0" indent="0" algn="l">
              <a:buNone/>
            </a:pPr>
            <a:r>
              <a:rPr lang="en-US" sz="1150" dirty="0">
                <a:solidFill>
                  <a:srgbClr val="5A5A5A"/>
                </a:solidFill>
                <a:latin typeface="Calibri" pitchFamily="34" charset="0"/>
                <a:ea typeface="Calibri" pitchFamily="34" charset="-122"/>
                <a:cs typeface="Calibri" pitchFamily="34" charset="-120"/>
              </a:rPr>
              <a:t>The Savoy Hotel Collection is a leading Irish-owned luxury hospitality group operating from Limerick city. With a strong reputation for guest service and premium standards, the group manages significant email-based communications across reservations, OTA channels, and direct guest engagement. The Front Office team is the operational nerve centre — handling 120–180 emails daily, 50%+ of which generate direct bookings.</a:t>
            </a:r>
            <a:endParaRPr lang="en-US" sz="1150" dirty="0"/>
          </a:p>
        </p:txBody>
      </p:sp>
      <p:pic>
        <p:nvPicPr>
          <p:cNvPr id="21" name="Image 3" descr="preencoded.png"/>
          <p:cNvPicPr>
            <a:picLocks noChangeAspect="1"/>
          </p:cNvPicPr>
          <p:nvPr/>
        </p:nvPicPr>
        <p:blipFill>
          <a:blip r:embed="rId6"/>
          <a:stretch>
            <a:fillRect/>
          </a:stretch>
        </p:blipFill>
        <p:spPr>
          <a:xfrm>
            <a:off x="7132320" y="4480560"/>
            <a:ext cx="1737360" cy="5669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457200" y="228600"/>
            <a:ext cx="5486400" cy="54864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Current State</a:t>
            </a:r>
            <a:endParaRPr lang="en-US" sz="3000" dirty="0"/>
          </a:p>
        </p:txBody>
      </p:sp>
      <p:sp>
        <p:nvSpPr>
          <p:cNvPr id="3" name="Text 1"/>
          <p:cNvSpPr/>
          <p:nvPr/>
        </p:nvSpPr>
        <p:spPr>
          <a:xfrm>
            <a:off x="457200" y="749808"/>
            <a:ext cx="5486400" cy="320040"/>
          </a:xfrm>
          <a:prstGeom prst="rect">
            <a:avLst/>
          </a:prstGeom>
          <a:noFill/>
          <a:ln/>
        </p:spPr>
        <p:txBody>
          <a:bodyPr wrap="square" rtlCol="0" anchor="ctr"/>
          <a:lstStyle/>
          <a:p>
            <a:pPr marL="0" indent="0">
              <a:buNone/>
            </a:pPr>
            <a:r>
              <a:rPr lang="en-US" sz="1300" dirty="0">
                <a:solidFill>
                  <a:srgbClr val="C4A35A"/>
                </a:solidFill>
                <a:latin typeface="Calibri" pitchFamily="34" charset="0"/>
                <a:ea typeface="Calibri" pitchFamily="34" charset="-122"/>
                <a:cs typeface="Calibri" pitchFamily="34" charset="-120"/>
              </a:rPr>
              <a:t>How email is managed today</a:t>
            </a:r>
            <a:endParaRPr lang="en-US" sz="1300" dirty="0"/>
          </a:p>
        </p:txBody>
      </p:sp>
      <p:sp>
        <p:nvSpPr>
          <p:cNvPr id="4" name="Shape 2"/>
          <p:cNvSpPr/>
          <p:nvPr/>
        </p:nvSpPr>
        <p:spPr>
          <a:xfrm>
            <a:off x="365760" y="1188720"/>
            <a:ext cx="2011680" cy="1371600"/>
          </a:xfrm>
          <a:prstGeom prst="roundRect">
            <a:avLst>
              <a:gd name="adj" fmla="val 5333"/>
            </a:avLst>
          </a:prstGeom>
          <a:solidFill>
            <a:srgbClr val="C4A35A"/>
          </a:solidFill>
          <a:ln w="12700">
            <a:solidFill>
              <a:srgbClr val="C4A35A"/>
            </a:solidFill>
            <a:prstDash val="solid"/>
          </a:ln>
        </p:spPr>
        <p:txBody>
          <a:bodyPr/>
          <a:lstStyle/>
          <a:p>
            <a:endParaRPr lang="en-IE"/>
          </a:p>
        </p:txBody>
      </p:sp>
      <p:sp>
        <p:nvSpPr>
          <p:cNvPr id="5" name="Text 3"/>
          <p:cNvSpPr/>
          <p:nvPr/>
        </p:nvSpPr>
        <p:spPr>
          <a:xfrm>
            <a:off x="411480" y="1325880"/>
            <a:ext cx="1920240" cy="685800"/>
          </a:xfrm>
          <a:prstGeom prst="rect">
            <a:avLst/>
          </a:prstGeom>
          <a:noFill/>
          <a:ln/>
        </p:spPr>
        <p:txBody>
          <a:bodyPr wrap="square" rtlCol="0" anchor="ctr"/>
          <a:lstStyle/>
          <a:p>
            <a:pPr marL="0" indent="0" algn="ctr">
              <a:buNone/>
            </a:pPr>
            <a:r>
              <a:rPr lang="en-US" sz="2600" b="1" dirty="0">
                <a:solidFill>
                  <a:srgbClr val="1A1A1A"/>
                </a:solidFill>
                <a:latin typeface="Cambria" pitchFamily="34" charset="0"/>
                <a:ea typeface="Cambria" pitchFamily="34" charset="-122"/>
                <a:cs typeface="Cambria" pitchFamily="34" charset="-120"/>
              </a:rPr>
              <a:t>120–180</a:t>
            </a:r>
            <a:endParaRPr lang="en-US" sz="2600" dirty="0"/>
          </a:p>
        </p:txBody>
      </p:sp>
      <p:sp>
        <p:nvSpPr>
          <p:cNvPr id="6" name="Text 4"/>
          <p:cNvSpPr/>
          <p:nvPr/>
        </p:nvSpPr>
        <p:spPr>
          <a:xfrm>
            <a:off x="411480" y="1993392"/>
            <a:ext cx="1920240" cy="411480"/>
          </a:xfrm>
          <a:prstGeom prst="rect">
            <a:avLst/>
          </a:prstGeom>
          <a:noFill/>
          <a:ln/>
        </p:spPr>
        <p:txBody>
          <a:bodyPr wrap="square" rtlCol="0" anchor="ctr"/>
          <a:lstStyle/>
          <a:p>
            <a:pPr marL="0" indent="0" algn="ctr">
              <a:buNone/>
            </a:pPr>
            <a:r>
              <a:rPr lang="en-US" sz="1050" dirty="0">
                <a:solidFill>
                  <a:srgbClr val="1A1A1A"/>
                </a:solidFill>
                <a:latin typeface="Calibri" pitchFamily="34" charset="0"/>
                <a:ea typeface="Calibri" pitchFamily="34" charset="-122"/>
                <a:cs typeface="Calibri" pitchFamily="34" charset="-120"/>
              </a:rPr>
              <a:t>emails/day</a:t>
            </a:r>
            <a:endParaRPr lang="en-US" sz="1050" dirty="0"/>
          </a:p>
        </p:txBody>
      </p:sp>
      <p:sp>
        <p:nvSpPr>
          <p:cNvPr id="7" name="Shape 5"/>
          <p:cNvSpPr/>
          <p:nvPr/>
        </p:nvSpPr>
        <p:spPr>
          <a:xfrm>
            <a:off x="2560320" y="1188720"/>
            <a:ext cx="2011680" cy="1371600"/>
          </a:xfrm>
          <a:prstGeom prst="roundRect">
            <a:avLst>
              <a:gd name="adj" fmla="val 5333"/>
            </a:avLst>
          </a:prstGeom>
          <a:solidFill>
            <a:srgbClr val="C4A35A"/>
          </a:solidFill>
          <a:ln w="12700">
            <a:solidFill>
              <a:srgbClr val="C4A35A"/>
            </a:solidFill>
            <a:prstDash val="solid"/>
          </a:ln>
        </p:spPr>
        <p:txBody>
          <a:bodyPr/>
          <a:lstStyle/>
          <a:p>
            <a:endParaRPr lang="en-IE"/>
          </a:p>
        </p:txBody>
      </p:sp>
      <p:sp>
        <p:nvSpPr>
          <p:cNvPr id="8" name="Text 6"/>
          <p:cNvSpPr/>
          <p:nvPr/>
        </p:nvSpPr>
        <p:spPr>
          <a:xfrm>
            <a:off x="2606040" y="1325880"/>
            <a:ext cx="1920240" cy="685800"/>
          </a:xfrm>
          <a:prstGeom prst="rect">
            <a:avLst/>
          </a:prstGeom>
          <a:noFill/>
          <a:ln/>
        </p:spPr>
        <p:txBody>
          <a:bodyPr wrap="square" rtlCol="0" anchor="ctr"/>
          <a:lstStyle/>
          <a:p>
            <a:pPr marL="0" indent="0" algn="ctr">
              <a:buNone/>
            </a:pPr>
            <a:r>
              <a:rPr lang="en-US" sz="2600" b="1" dirty="0">
                <a:solidFill>
                  <a:srgbClr val="1A1A1A"/>
                </a:solidFill>
                <a:latin typeface="Cambria" pitchFamily="34" charset="0"/>
                <a:ea typeface="Cambria" pitchFamily="34" charset="-122"/>
                <a:cs typeface="Cambria" pitchFamily="34" charset="-120"/>
              </a:rPr>
              <a:t>1.5–3 hrs</a:t>
            </a:r>
            <a:endParaRPr lang="en-US" sz="2600" dirty="0"/>
          </a:p>
        </p:txBody>
      </p:sp>
      <p:sp>
        <p:nvSpPr>
          <p:cNvPr id="9" name="Text 7"/>
          <p:cNvSpPr/>
          <p:nvPr/>
        </p:nvSpPr>
        <p:spPr>
          <a:xfrm>
            <a:off x="2606040" y="1993392"/>
            <a:ext cx="1920240" cy="411480"/>
          </a:xfrm>
          <a:prstGeom prst="rect">
            <a:avLst/>
          </a:prstGeom>
          <a:noFill/>
          <a:ln/>
        </p:spPr>
        <p:txBody>
          <a:bodyPr wrap="square" rtlCol="0" anchor="ctr"/>
          <a:lstStyle/>
          <a:p>
            <a:pPr marL="0" indent="0" algn="ctr">
              <a:buNone/>
            </a:pPr>
            <a:r>
              <a:rPr lang="en-US" sz="1050" dirty="0">
                <a:solidFill>
                  <a:srgbClr val="1A1A1A"/>
                </a:solidFill>
                <a:latin typeface="Calibri" pitchFamily="34" charset="0"/>
                <a:ea typeface="Calibri" pitchFamily="34" charset="-122"/>
                <a:cs typeface="Calibri" pitchFamily="34" charset="-120"/>
              </a:rPr>
              <a:t>per shift on email</a:t>
            </a:r>
            <a:endParaRPr lang="en-US" sz="1050" dirty="0"/>
          </a:p>
        </p:txBody>
      </p:sp>
      <p:sp>
        <p:nvSpPr>
          <p:cNvPr id="10" name="Shape 8"/>
          <p:cNvSpPr/>
          <p:nvPr/>
        </p:nvSpPr>
        <p:spPr>
          <a:xfrm>
            <a:off x="4754880" y="1188720"/>
            <a:ext cx="2011680" cy="1371600"/>
          </a:xfrm>
          <a:prstGeom prst="roundRect">
            <a:avLst>
              <a:gd name="adj" fmla="val 5333"/>
            </a:avLst>
          </a:prstGeom>
          <a:solidFill>
            <a:srgbClr val="C4A35A"/>
          </a:solidFill>
          <a:ln w="12700">
            <a:solidFill>
              <a:srgbClr val="C4A35A"/>
            </a:solidFill>
            <a:prstDash val="solid"/>
          </a:ln>
        </p:spPr>
        <p:txBody>
          <a:bodyPr/>
          <a:lstStyle/>
          <a:p>
            <a:endParaRPr lang="en-IE"/>
          </a:p>
        </p:txBody>
      </p:sp>
      <p:sp>
        <p:nvSpPr>
          <p:cNvPr id="11" name="Text 9"/>
          <p:cNvSpPr/>
          <p:nvPr/>
        </p:nvSpPr>
        <p:spPr>
          <a:xfrm>
            <a:off x="4800600" y="1325880"/>
            <a:ext cx="1920240" cy="685800"/>
          </a:xfrm>
          <a:prstGeom prst="rect">
            <a:avLst/>
          </a:prstGeom>
          <a:noFill/>
          <a:ln/>
        </p:spPr>
        <p:txBody>
          <a:bodyPr wrap="square" rtlCol="0" anchor="ctr"/>
          <a:lstStyle/>
          <a:p>
            <a:pPr marL="0" indent="0" algn="ctr">
              <a:buNone/>
            </a:pPr>
            <a:r>
              <a:rPr lang="en-US" sz="2600" b="1" dirty="0">
                <a:solidFill>
                  <a:srgbClr val="1A1A1A"/>
                </a:solidFill>
                <a:latin typeface="Cambria" pitchFamily="34" charset="0"/>
                <a:ea typeface="Cambria" pitchFamily="34" charset="-122"/>
                <a:cs typeface="Cambria" pitchFamily="34" charset="-120"/>
              </a:rPr>
              <a:t>30–40%</a:t>
            </a:r>
            <a:endParaRPr lang="en-US" sz="2600" dirty="0"/>
          </a:p>
        </p:txBody>
      </p:sp>
      <p:sp>
        <p:nvSpPr>
          <p:cNvPr id="12" name="Text 10"/>
          <p:cNvSpPr/>
          <p:nvPr/>
        </p:nvSpPr>
        <p:spPr>
          <a:xfrm>
            <a:off x="4800600" y="1993392"/>
            <a:ext cx="1920240" cy="411480"/>
          </a:xfrm>
          <a:prstGeom prst="rect">
            <a:avLst/>
          </a:prstGeom>
          <a:noFill/>
          <a:ln/>
        </p:spPr>
        <p:txBody>
          <a:bodyPr wrap="square" rtlCol="0" anchor="ctr"/>
          <a:lstStyle/>
          <a:p>
            <a:pPr marL="0" indent="0" algn="ctr">
              <a:buNone/>
            </a:pPr>
            <a:r>
              <a:rPr lang="en-US" sz="1050" dirty="0">
                <a:solidFill>
                  <a:srgbClr val="1A1A1A"/>
                </a:solidFill>
                <a:latin typeface="Calibri" pitchFamily="34" charset="0"/>
                <a:ea typeface="Calibri" pitchFamily="34" charset="-122"/>
                <a:cs typeface="Calibri" pitchFamily="34" charset="-120"/>
              </a:rPr>
              <a:t>require back-and-forth</a:t>
            </a:r>
            <a:endParaRPr lang="en-US" sz="1050" dirty="0"/>
          </a:p>
        </p:txBody>
      </p:sp>
      <p:sp>
        <p:nvSpPr>
          <p:cNvPr id="13" name="Shape 11"/>
          <p:cNvSpPr/>
          <p:nvPr/>
        </p:nvSpPr>
        <p:spPr>
          <a:xfrm>
            <a:off x="6949440" y="1188720"/>
            <a:ext cx="2011680" cy="1371600"/>
          </a:xfrm>
          <a:prstGeom prst="roundRect">
            <a:avLst>
              <a:gd name="adj" fmla="val 5333"/>
            </a:avLst>
          </a:prstGeom>
          <a:solidFill>
            <a:srgbClr val="C4A35A"/>
          </a:solidFill>
          <a:ln w="12700">
            <a:solidFill>
              <a:srgbClr val="C4A35A"/>
            </a:solidFill>
            <a:prstDash val="solid"/>
          </a:ln>
        </p:spPr>
        <p:txBody>
          <a:bodyPr/>
          <a:lstStyle/>
          <a:p>
            <a:endParaRPr lang="en-IE"/>
          </a:p>
        </p:txBody>
      </p:sp>
      <p:sp>
        <p:nvSpPr>
          <p:cNvPr id="14" name="Text 12"/>
          <p:cNvSpPr/>
          <p:nvPr/>
        </p:nvSpPr>
        <p:spPr>
          <a:xfrm>
            <a:off x="6995160" y="1325880"/>
            <a:ext cx="1920240" cy="685800"/>
          </a:xfrm>
          <a:prstGeom prst="rect">
            <a:avLst/>
          </a:prstGeom>
          <a:noFill/>
          <a:ln/>
        </p:spPr>
        <p:txBody>
          <a:bodyPr wrap="square" rtlCol="0" anchor="ctr"/>
          <a:lstStyle/>
          <a:p>
            <a:pPr marL="0" indent="0" algn="ctr">
              <a:buNone/>
            </a:pPr>
            <a:r>
              <a:rPr lang="en-US" sz="2600" b="1" dirty="0">
                <a:solidFill>
                  <a:srgbClr val="1A1A1A"/>
                </a:solidFill>
                <a:latin typeface="Cambria" pitchFamily="34" charset="0"/>
                <a:ea typeface="Cambria" pitchFamily="34" charset="-122"/>
                <a:cs typeface="Cambria" pitchFamily="34" charset="-120"/>
              </a:rPr>
              <a:t>50%+</a:t>
            </a:r>
            <a:endParaRPr lang="en-US" sz="2600" dirty="0"/>
          </a:p>
        </p:txBody>
      </p:sp>
      <p:sp>
        <p:nvSpPr>
          <p:cNvPr id="15" name="Text 13"/>
          <p:cNvSpPr/>
          <p:nvPr/>
        </p:nvSpPr>
        <p:spPr>
          <a:xfrm>
            <a:off x="6995160" y="1993392"/>
            <a:ext cx="1920240" cy="411480"/>
          </a:xfrm>
          <a:prstGeom prst="rect">
            <a:avLst/>
          </a:prstGeom>
          <a:noFill/>
          <a:ln/>
        </p:spPr>
        <p:txBody>
          <a:bodyPr wrap="square" rtlCol="0" anchor="ctr"/>
          <a:lstStyle/>
          <a:p>
            <a:pPr marL="0" indent="0" algn="ctr">
              <a:buNone/>
            </a:pPr>
            <a:r>
              <a:rPr lang="en-US" sz="1050" dirty="0">
                <a:solidFill>
                  <a:srgbClr val="1A1A1A"/>
                </a:solidFill>
                <a:latin typeface="Calibri" pitchFamily="34" charset="0"/>
                <a:ea typeface="Calibri" pitchFamily="34" charset="-122"/>
                <a:cs typeface="Calibri" pitchFamily="34" charset="-120"/>
              </a:rPr>
              <a:t>bookings via email</a:t>
            </a:r>
            <a:endParaRPr lang="en-US" sz="1050" dirty="0"/>
          </a:p>
        </p:txBody>
      </p:sp>
      <p:sp>
        <p:nvSpPr>
          <p:cNvPr id="16" name="Text 14"/>
          <p:cNvSpPr/>
          <p:nvPr/>
        </p:nvSpPr>
        <p:spPr>
          <a:xfrm>
            <a:off x="457200" y="2788920"/>
            <a:ext cx="8229600" cy="320040"/>
          </a:xfrm>
          <a:prstGeom prst="rect">
            <a:avLst/>
          </a:prstGeom>
          <a:noFill/>
          <a:ln/>
        </p:spPr>
        <p:txBody>
          <a:bodyPr wrap="square" rtlCol="0" anchor="ctr"/>
          <a:lstStyle/>
          <a:p>
            <a:pPr marL="0" indent="0">
              <a:buNone/>
            </a:pPr>
            <a:r>
              <a:rPr lang="en-US" sz="1200" b="1" dirty="0">
                <a:solidFill>
                  <a:srgbClr val="C4A35A"/>
                </a:solidFill>
                <a:latin typeface="Cambria" pitchFamily="34" charset="0"/>
                <a:ea typeface="Cambria" pitchFamily="34" charset="-122"/>
                <a:cs typeface="Cambria" pitchFamily="34" charset="-120"/>
              </a:rPr>
              <a:t>What's in place today:</a:t>
            </a:r>
            <a:endParaRPr lang="en-US" sz="1200" dirty="0"/>
          </a:p>
        </p:txBody>
      </p:sp>
      <p:sp>
        <p:nvSpPr>
          <p:cNvPr id="17" name="Text 15"/>
          <p:cNvSpPr/>
          <p:nvPr/>
        </p:nvSpPr>
        <p:spPr>
          <a:xfrm>
            <a:off x="457200" y="3154680"/>
            <a:ext cx="8229600" cy="320040"/>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DDDDDD"/>
                </a:solidFill>
                <a:latin typeface="Calibri" pitchFamily="34" charset="0"/>
                <a:ea typeface="Calibri" pitchFamily="34" charset="-122"/>
                <a:cs typeface="Calibri" pitchFamily="34" charset="-120"/>
              </a:rPr>
              <a:t>Shared Outlook inbox accessed by all Front Office team members across shifts</a:t>
            </a:r>
            <a:endParaRPr lang="en-US" sz="1100" dirty="0"/>
          </a:p>
        </p:txBody>
      </p:sp>
      <p:sp>
        <p:nvSpPr>
          <p:cNvPr id="18" name="Text 16"/>
          <p:cNvSpPr/>
          <p:nvPr/>
        </p:nvSpPr>
        <p:spPr>
          <a:xfrm>
            <a:off x="457200" y="3502152"/>
            <a:ext cx="8229600" cy="320040"/>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DDDDDD"/>
                </a:solidFill>
                <a:latin typeface="Calibri" pitchFamily="34" charset="0"/>
                <a:ea typeface="Calibri" pitchFamily="34" charset="-122"/>
                <a:cs typeface="Calibri" pitchFamily="34" charset="-120"/>
              </a:rPr>
              <a:t>Standard reply templates for FAQs (parking, check-in times, directions)</a:t>
            </a:r>
            <a:endParaRPr lang="en-US" sz="1100" dirty="0"/>
          </a:p>
        </p:txBody>
      </p:sp>
      <p:sp>
        <p:nvSpPr>
          <p:cNvPr id="19" name="Text 17"/>
          <p:cNvSpPr/>
          <p:nvPr/>
        </p:nvSpPr>
        <p:spPr>
          <a:xfrm>
            <a:off x="457200" y="3849624"/>
            <a:ext cx="8229600" cy="320040"/>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DDDDDD"/>
                </a:solidFill>
                <a:latin typeface="Calibri" pitchFamily="34" charset="0"/>
                <a:ea typeface="Calibri" pitchFamily="34" charset="-122"/>
                <a:cs typeface="Calibri" pitchFamily="34" charset="-120"/>
              </a:rPr>
              <a:t>Inbox cleared per shift — handover via written notes and verbal briefings</a:t>
            </a:r>
            <a:endParaRPr lang="en-US" sz="1100" dirty="0"/>
          </a:p>
        </p:txBody>
      </p:sp>
      <p:sp>
        <p:nvSpPr>
          <p:cNvPr id="20" name="Text 18"/>
          <p:cNvSpPr/>
          <p:nvPr/>
        </p:nvSpPr>
        <p:spPr>
          <a:xfrm>
            <a:off x="457200" y="4197096"/>
            <a:ext cx="8229600" cy="320040"/>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DDDDDD"/>
                </a:solidFill>
                <a:latin typeface="Calibri" pitchFamily="34" charset="0"/>
                <a:ea typeface="Calibri" pitchFamily="34" charset="-122"/>
                <a:cs typeface="Calibri" pitchFamily="34" charset="-120"/>
              </a:rPr>
              <a:t>Emails logged in PMS where relevant; no dedicated external email management system</a:t>
            </a:r>
            <a:endParaRPr lang="en-US" sz="1100" dirty="0"/>
          </a:p>
        </p:txBody>
      </p:sp>
      <p:sp>
        <p:nvSpPr>
          <p:cNvPr id="21" name="Text 19"/>
          <p:cNvSpPr/>
          <p:nvPr/>
        </p:nvSpPr>
        <p:spPr>
          <a:xfrm>
            <a:off x="457200" y="4544568"/>
            <a:ext cx="8229600" cy="320040"/>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DDDDDD"/>
                </a:solidFill>
                <a:latin typeface="Calibri" pitchFamily="34" charset="0"/>
                <a:ea typeface="Calibri" pitchFamily="34" charset="-122"/>
                <a:cs typeface="Calibri" pitchFamily="34" charset="-120"/>
              </a:rPr>
              <a:t>Peak traffic: Mon &amp; Thu, 10am–12pm and 3pm–5pm — managed around check-in/out peaks</a:t>
            </a:r>
            <a:endParaRPr lang="en-US" sz="1100" dirty="0"/>
          </a:p>
        </p:txBody>
      </p:sp>
      <p:pic>
        <p:nvPicPr>
          <p:cNvPr id="22" name="Image 0" descr="preencoded.png"/>
          <p:cNvPicPr>
            <a:picLocks noChangeAspect="1"/>
          </p:cNvPicPr>
          <p:nvPr/>
        </p:nvPicPr>
        <p:blipFill>
          <a:blip r:embed="rId3"/>
          <a:stretch>
            <a:fillRect/>
          </a:stretch>
        </p:blipFill>
        <p:spPr>
          <a:xfrm>
            <a:off x="7132320" y="4480560"/>
            <a:ext cx="1737360" cy="5669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8"/>
        </a:solidFill>
        <a:effectLst/>
      </p:bgPr>
    </p:bg>
    <p:spTree>
      <p:nvGrpSpPr>
        <p:cNvPr id="1" name=""/>
        <p:cNvGrpSpPr/>
        <p:nvPr/>
      </p:nvGrpSpPr>
      <p:grpSpPr>
        <a:xfrm>
          <a:off x="0" y="0"/>
          <a:ext cx="0" cy="0"/>
          <a:chOff x="0" y="0"/>
          <a:chExt cx="0" cy="0"/>
        </a:xfrm>
      </p:grpSpPr>
      <p:sp>
        <p:nvSpPr>
          <p:cNvPr id="2" name="Text 0"/>
          <p:cNvSpPr/>
          <p:nvPr/>
        </p:nvSpPr>
        <p:spPr>
          <a:xfrm>
            <a:off x="457200" y="228600"/>
            <a:ext cx="7315200" cy="548640"/>
          </a:xfrm>
          <a:prstGeom prst="rect">
            <a:avLst/>
          </a:prstGeom>
          <a:noFill/>
          <a:ln/>
        </p:spPr>
        <p:txBody>
          <a:bodyPr wrap="square"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Problems to be Solved</a:t>
            </a:r>
            <a:endParaRPr lang="en-US" sz="3000" dirty="0"/>
          </a:p>
        </p:txBody>
      </p:sp>
      <p:sp>
        <p:nvSpPr>
          <p:cNvPr id="3" name="Shape 1"/>
          <p:cNvSpPr/>
          <p:nvPr/>
        </p:nvSpPr>
        <p:spPr>
          <a:xfrm>
            <a:off x="457200" y="777240"/>
            <a:ext cx="8229600" cy="36576"/>
          </a:xfrm>
          <a:prstGeom prst="rect">
            <a:avLst/>
          </a:prstGeom>
          <a:solidFill>
            <a:srgbClr val="C4A35A"/>
          </a:solidFill>
          <a:ln w="12700">
            <a:solidFill>
              <a:srgbClr val="C4A35A"/>
            </a:solidFill>
            <a:prstDash val="solid"/>
          </a:ln>
        </p:spPr>
        <p:txBody>
          <a:bodyPr/>
          <a:lstStyle/>
          <a:p>
            <a:endParaRPr lang="en-IE"/>
          </a:p>
        </p:txBody>
      </p:sp>
      <p:sp>
        <p:nvSpPr>
          <p:cNvPr id="4" name="Shape 2"/>
          <p:cNvSpPr/>
          <p:nvPr/>
        </p:nvSpPr>
        <p:spPr>
          <a:xfrm>
            <a:off x="457200" y="96012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5" name="Image 0" descr="preencoded.png"/>
          <p:cNvPicPr>
            <a:picLocks noChangeAspect="1"/>
          </p:cNvPicPr>
          <p:nvPr/>
        </p:nvPicPr>
        <p:blipFill>
          <a:blip r:embed="rId3"/>
          <a:stretch>
            <a:fillRect/>
          </a:stretch>
        </p:blipFill>
        <p:spPr>
          <a:xfrm>
            <a:off x="594360" y="1051560"/>
            <a:ext cx="320040" cy="320040"/>
          </a:xfrm>
          <a:prstGeom prst="rect">
            <a:avLst/>
          </a:prstGeom>
        </p:spPr>
      </p:pic>
      <p:sp>
        <p:nvSpPr>
          <p:cNvPr id="6" name="Text 3"/>
          <p:cNvSpPr/>
          <p:nvPr/>
        </p:nvSpPr>
        <p:spPr>
          <a:xfrm>
            <a:off x="1005840" y="103327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Volume &amp; Time Burden</a:t>
            </a:r>
            <a:endParaRPr lang="en-US" sz="1200" dirty="0"/>
          </a:p>
        </p:txBody>
      </p:sp>
      <p:sp>
        <p:nvSpPr>
          <p:cNvPr id="7" name="Text 4"/>
          <p:cNvSpPr/>
          <p:nvPr/>
        </p:nvSpPr>
        <p:spPr>
          <a:xfrm>
            <a:off x="1005840" y="137160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1.5–3 hours per shift spent on email — time that could be redirected to direct guest service and revenue-generating activity.</a:t>
            </a:r>
            <a:endParaRPr lang="en-US" sz="1000" dirty="0"/>
          </a:p>
        </p:txBody>
      </p:sp>
      <p:sp>
        <p:nvSpPr>
          <p:cNvPr id="8" name="Shape 5"/>
          <p:cNvSpPr/>
          <p:nvPr/>
        </p:nvSpPr>
        <p:spPr>
          <a:xfrm>
            <a:off x="4800600" y="96012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9" name="Image 1" descr="preencoded.png"/>
          <p:cNvPicPr>
            <a:picLocks noChangeAspect="1"/>
          </p:cNvPicPr>
          <p:nvPr/>
        </p:nvPicPr>
        <p:blipFill>
          <a:blip r:embed="rId3"/>
          <a:stretch>
            <a:fillRect/>
          </a:stretch>
        </p:blipFill>
        <p:spPr>
          <a:xfrm>
            <a:off x="4937760" y="1051560"/>
            <a:ext cx="320040" cy="320040"/>
          </a:xfrm>
          <a:prstGeom prst="rect">
            <a:avLst/>
          </a:prstGeom>
        </p:spPr>
      </p:pic>
      <p:sp>
        <p:nvSpPr>
          <p:cNvPr id="10" name="Text 6"/>
          <p:cNvSpPr/>
          <p:nvPr/>
        </p:nvSpPr>
        <p:spPr>
          <a:xfrm>
            <a:off x="5349240" y="103327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Repetitive Query Handling</a:t>
            </a:r>
            <a:endParaRPr lang="en-US" sz="1200" dirty="0"/>
          </a:p>
        </p:txBody>
      </p:sp>
      <p:sp>
        <p:nvSpPr>
          <p:cNvPr id="11" name="Text 7"/>
          <p:cNvSpPr/>
          <p:nvPr/>
        </p:nvSpPr>
        <p:spPr>
          <a:xfrm>
            <a:off x="5349240" y="137160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High volume of identical queries (parking, check-in/out, directions) answered manually despite templates — no intelligent automation in place.</a:t>
            </a:r>
            <a:endParaRPr lang="en-US" sz="1000" dirty="0"/>
          </a:p>
        </p:txBody>
      </p:sp>
      <p:sp>
        <p:nvSpPr>
          <p:cNvPr id="12" name="Shape 8"/>
          <p:cNvSpPr/>
          <p:nvPr/>
        </p:nvSpPr>
        <p:spPr>
          <a:xfrm>
            <a:off x="457200" y="228600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13" name="Image 2" descr="preencoded.png"/>
          <p:cNvPicPr>
            <a:picLocks noChangeAspect="1"/>
          </p:cNvPicPr>
          <p:nvPr/>
        </p:nvPicPr>
        <p:blipFill>
          <a:blip r:embed="rId3"/>
          <a:stretch>
            <a:fillRect/>
          </a:stretch>
        </p:blipFill>
        <p:spPr>
          <a:xfrm>
            <a:off x="594360" y="2377440"/>
            <a:ext cx="320040" cy="320040"/>
          </a:xfrm>
          <a:prstGeom prst="rect">
            <a:avLst/>
          </a:prstGeom>
        </p:spPr>
      </p:pic>
      <p:sp>
        <p:nvSpPr>
          <p:cNvPr id="14" name="Text 9"/>
          <p:cNvSpPr/>
          <p:nvPr/>
        </p:nvSpPr>
        <p:spPr>
          <a:xfrm>
            <a:off x="1005840" y="235915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Ownership &amp; Continuity Gaps</a:t>
            </a:r>
            <a:endParaRPr lang="en-US" sz="1200" dirty="0"/>
          </a:p>
        </p:txBody>
      </p:sp>
      <p:sp>
        <p:nvSpPr>
          <p:cNvPr id="15" name="Text 10"/>
          <p:cNvSpPr/>
          <p:nvPr/>
        </p:nvSpPr>
        <p:spPr>
          <a:xfrm>
            <a:off x="1005840" y="269748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Shared inbox with no formal ownership model or escalation protocol. Busy periods create risk of queries falling between shifts.</a:t>
            </a:r>
            <a:endParaRPr lang="en-US" sz="1000" dirty="0"/>
          </a:p>
        </p:txBody>
      </p:sp>
      <p:sp>
        <p:nvSpPr>
          <p:cNvPr id="16" name="Shape 11"/>
          <p:cNvSpPr/>
          <p:nvPr/>
        </p:nvSpPr>
        <p:spPr>
          <a:xfrm>
            <a:off x="4800600" y="228600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17" name="Image 3" descr="preencoded.png"/>
          <p:cNvPicPr>
            <a:picLocks noChangeAspect="1"/>
          </p:cNvPicPr>
          <p:nvPr/>
        </p:nvPicPr>
        <p:blipFill>
          <a:blip r:embed="rId3"/>
          <a:stretch>
            <a:fillRect/>
          </a:stretch>
        </p:blipFill>
        <p:spPr>
          <a:xfrm>
            <a:off x="4937760" y="2377440"/>
            <a:ext cx="320040" cy="320040"/>
          </a:xfrm>
          <a:prstGeom prst="rect">
            <a:avLst/>
          </a:prstGeom>
        </p:spPr>
      </p:pic>
      <p:sp>
        <p:nvSpPr>
          <p:cNvPr id="18" name="Text 12"/>
          <p:cNvSpPr/>
          <p:nvPr/>
        </p:nvSpPr>
        <p:spPr>
          <a:xfrm>
            <a:off x="5349240" y="235915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No Intelligent Routing</a:t>
            </a:r>
            <a:endParaRPr lang="en-US" sz="1200" dirty="0"/>
          </a:p>
        </p:txBody>
      </p:sp>
      <p:sp>
        <p:nvSpPr>
          <p:cNvPr id="19" name="Text 13"/>
          <p:cNvSpPr/>
          <p:nvPr/>
        </p:nvSpPr>
        <p:spPr>
          <a:xfrm>
            <a:off x="5349240" y="269748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Emails intended for other departments (reservations, F&amp;B, events) are forwarded manually — no auto-classification or routing logic.</a:t>
            </a:r>
            <a:endParaRPr lang="en-US" sz="1000" dirty="0"/>
          </a:p>
        </p:txBody>
      </p:sp>
      <p:sp>
        <p:nvSpPr>
          <p:cNvPr id="20" name="Shape 14"/>
          <p:cNvSpPr/>
          <p:nvPr/>
        </p:nvSpPr>
        <p:spPr>
          <a:xfrm>
            <a:off x="457200" y="361188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21" name="Image 4" descr="preencoded.png"/>
          <p:cNvPicPr>
            <a:picLocks noChangeAspect="1"/>
          </p:cNvPicPr>
          <p:nvPr/>
        </p:nvPicPr>
        <p:blipFill>
          <a:blip r:embed="rId3"/>
          <a:stretch>
            <a:fillRect/>
          </a:stretch>
        </p:blipFill>
        <p:spPr>
          <a:xfrm>
            <a:off x="594360" y="3703320"/>
            <a:ext cx="320040" cy="320040"/>
          </a:xfrm>
          <a:prstGeom prst="rect">
            <a:avLst/>
          </a:prstGeom>
        </p:spPr>
      </p:pic>
      <p:sp>
        <p:nvSpPr>
          <p:cNvPr id="22" name="Text 15"/>
          <p:cNvSpPr/>
          <p:nvPr/>
        </p:nvSpPr>
        <p:spPr>
          <a:xfrm>
            <a:off x="1005840" y="368503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Limited Analytics &amp; Oversight</a:t>
            </a:r>
            <a:endParaRPr lang="en-US" sz="1200" dirty="0"/>
          </a:p>
        </p:txBody>
      </p:sp>
      <p:sp>
        <p:nvSpPr>
          <p:cNvPr id="23" name="Text 16"/>
          <p:cNvSpPr/>
          <p:nvPr/>
        </p:nvSpPr>
        <p:spPr>
          <a:xfrm>
            <a:off x="1005840" y="402336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No reporting on response times, query types, volume trends, or team performance — making it difficult to manage or improve the process.</a:t>
            </a:r>
            <a:endParaRPr lang="en-US" sz="1000" dirty="0"/>
          </a:p>
        </p:txBody>
      </p:sp>
      <p:sp>
        <p:nvSpPr>
          <p:cNvPr id="24" name="Shape 17"/>
          <p:cNvSpPr/>
          <p:nvPr/>
        </p:nvSpPr>
        <p:spPr>
          <a:xfrm>
            <a:off x="4800600" y="3611880"/>
            <a:ext cx="406908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pic>
        <p:nvPicPr>
          <p:cNvPr id="25" name="Image 5" descr="preencoded.png"/>
          <p:cNvPicPr>
            <a:picLocks noChangeAspect="1"/>
          </p:cNvPicPr>
          <p:nvPr/>
        </p:nvPicPr>
        <p:blipFill>
          <a:blip r:embed="rId3"/>
          <a:stretch>
            <a:fillRect/>
          </a:stretch>
        </p:blipFill>
        <p:spPr>
          <a:xfrm>
            <a:off x="4937760" y="3703320"/>
            <a:ext cx="320040" cy="320040"/>
          </a:xfrm>
          <a:prstGeom prst="rect">
            <a:avLst/>
          </a:prstGeom>
        </p:spPr>
      </p:pic>
      <p:sp>
        <p:nvSpPr>
          <p:cNvPr id="26" name="Text 18"/>
          <p:cNvSpPr/>
          <p:nvPr/>
        </p:nvSpPr>
        <p:spPr>
          <a:xfrm>
            <a:off x="5349240" y="3685032"/>
            <a:ext cx="338328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Inconsistent Guest Experience</a:t>
            </a:r>
            <a:endParaRPr lang="en-US" sz="1200" dirty="0"/>
          </a:p>
        </p:txBody>
      </p:sp>
      <p:sp>
        <p:nvSpPr>
          <p:cNvPr id="27" name="Text 19"/>
          <p:cNvSpPr/>
          <p:nvPr/>
        </p:nvSpPr>
        <p:spPr>
          <a:xfrm>
            <a:off x="5349240" y="4023360"/>
            <a:ext cx="3383280" cy="685800"/>
          </a:xfrm>
          <a:prstGeom prst="rect">
            <a:avLst/>
          </a:prstGeom>
          <a:noFill/>
          <a:ln/>
        </p:spPr>
        <p:txBody>
          <a:bodyPr wrap="square" rtlCol="0" anchor="ctr"/>
          <a:lstStyle/>
          <a:p>
            <a:pPr marL="0" indent="0">
              <a:buNone/>
            </a:pPr>
            <a:r>
              <a:rPr lang="en-US" sz="1000" dirty="0">
                <a:solidFill>
                  <a:srgbClr val="5A5A5A"/>
                </a:solidFill>
                <a:latin typeface="Calibri" pitchFamily="34" charset="0"/>
                <a:ea typeface="Calibri" pitchFamily="34" charset="-122"/>
                <a:cs typeface="Calibri" pitchFamily="34" charset="-120"/>
              </a:rPr>
              <a:t>Reply quality and speed varies across team members and shifts. No structured escalation for complaints or high-value guest queries.</a:t>
            </a:r>
            <a:endParaRPr lang="en-US" sz="1000" dirty="0"/>
          </a:p>
        </p:txBody>
      </p:sp>
      <p:pic>
        <p:nvPicPr>
          <p:cNvPr id="28" name="Image 6" descr="preencoded.png"/>
          <p:cNvPicPr>
            <a:picLocks noChangeAspect="1"/>
          </p:cNvPicPr>
          <p:nvPr/>
        </p:nvPicPr>
        <p:blipFill>
          <a:blip r:embed="rId4"/>
          <a:stretch>
            <a:fillRect/>
          </a:stretch>
        </p:blipFill>
        <p:spPr>
          <a:xfrm>
            <a:off x="7132320" y="4480560"/>
            <a:ext cx="1737360" cy="5669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54864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Requirements Overview</a:t>
            </a:r>
            <a:endParaRPr lang="en-US" sz="3000" dirty="0"/>
          </a:p>
        </p:txBody>
      </p:sp>
      <p:sp>
        <p:nvSpPr>
          <p:cNvPr id="3" name="Text 1"/>
          <p:cNvSpPr/>
          <p:nvPr/>
        </p:nvSpPr>
        <p:spPr>
          <a:xfrm>
            <a:off x="457200" y="749808"/>
            <a:ext cx="8229600" cy="274320"/>
          </a:xfrm>
          <a:prstGeom prst="rect">
            <a:avLst/>
          </a:prstGeom>
          <a:noFill/>
          <a:ln/>
        </p:spPr>
        <p:txBody>
          <a:bodyPr wrap="square" rtlCol="0" anchor="ctr"/>
          <a:lstStyle/>
          <a:p>
            <a:pPr marL="0" indent="0">
              <a:buNone/>
            </a:pPr>
            <a:r>
              <a:rPr lang="en-US" sz="1300" dirty="0">
                <a:solidFill>
                  <a:srgbClr val="C4A35A"/>
                </a:solidFill>
                <a:latin typeface="Calibri" pitchFamily="34" charset="0"/>
                <a:ea typeface="Calibri" pitchFamily="34" charset="-122"/>
                <a:cs typeface="Calibri" pitchFamily="34" charset="-120"/>
              </a:rPr>
              <a:t>What the solution must deliver</a:t>
            </a:r>
            <a:endParaRPr lang="en-US" sz="1300" dirty="0"/>
          </a:p>
        </p:txBody>
      </p:sp>
      <p:sp>
        <p:nvSpPr>
          <p:cNvPr id="4" name="Shape 2"/>
          <p:cNvSpPr/>
          <p:nvPr/>
        </p:nvSpPr>
        <p:spPr>
          <a:xfrm>
            <a:off x="365760" y="1143000"/>
            <a:ext cx="3977640" cy="3566160"/>
          </a:xfrm>
          <a:prstGeom prst="roundRect">
            <a:avLst>
              <a:gd name="adj" fmla="val 2564"/>
            </a:avLst>
          </a:prstGeom>
          <a:solidFill>
            <a:srgbClr val="C4A35A"/>
          </a:solidFill>
          <a:ln w="12700">
            <a:solidFill>
              <a:srgbClr val="C4A35A"/>
            </a:solidFill>
            <a:prstDash val="solid"/>
          </a:ln>
        </p:spPr>
        <p:txBody>
          <a:bodyPr/>
          <a:lstStyle/>
          <a:p>
            <a:endParaRPr lang="en-IE"/>
          </a:p>
        </p:txBody>
      </p:sp>
      <p:sp>
        <p:nvSpPr>
          <p:cNvPr id="5" name="Text 3"/>
          <p:cNvSpPr/>
          <p:nvPr/>
        </p:nvSpPr>
        <p:spPr>
          <a:xfrm>
            <a:off x="502920" y="1280160"/>
            <a:ext cx="3657600" cy="731520"/>
          </a:xfrm>
          <a:prstGeom prst="rect">
            <a:avLst/>
          </a:prstGeom>
          <a:noFill/>
          <a:ln/>
        </p:spPr>
        <p:txBody>
          <a:bodyPr wrap="square" rtlCol="0" anchor="ctr"/>
          <a:lstStyle/>
          <a:p>
            <a:pPr marL="0" indent="0" algn="ctr">
              <a:buNone/>
            </a:pPr>
            <a:r>
              <a:rPr lang="en-US" sz="1800" b="1" dirty="0">
                <a:solidFill>
                  <a:srgbClr val="1A1A1A"/>
                </a:solidFill>
                <a:latin typeface="Cambria" pitchFamily="34" charset="0"/>
                <a:ea typeface="Cambria" pitchFamily="34" charset="-122"/>
                <a:cs typeface="Cambria" pitchFamily="34" charset="-120"/>
              </a:rPr>
              <a:t>Guest-Facing</a:t>
            </a:r>
            <a:endParaRPr lang="en-US" sz="1800" dirty="0"/>
          </a:p>
          <a:p>
            <a:pPr marL="0" indent="0" algn="ctr">
              <a:buNone/>
            </a:pPr>
            <a:r>
              <a:rPr lang="en-US" sz="1800" b="1" dirty="0">
                <a:solidFill>
                  <a:srgbClr val="1A1A1A"/>
                </a:solidFill>
                <a:latin typeface="Cambria" pitchFamily="34" charset="0"/>
                <a:ea typeface="Cambria" pitchFamily="34" charset="-122"/>
                <a:cs typeface="Cambria" pitchFamily="34" charset="-120"/>
              </a:rPr>
              <a:t>Experience</a:t>
            </a:r>
            <a:endParaRPr lang="en-US" sz="1800" dirty="0"/>
          </a:p>
        </p:txBody>
      </p:sp>
      <p:sp>
        <p:nvSpPr>
          <p:cNvPr id="6" name="Text 4"/>
          <p:cNvSpPr/>
          <p:nvPr/>
        </p:nvSpPr>
        <p:spPr>
          <a:xfrm>
            <a:off x="548640" y="2084832"/>
            <a:ext cx="3657600" cy="411480"/>
          </a:xfrm>
          <a:prstGeom prst="rect">
            <a:avLst/>
          </a:prstGeom>
          <a:noFill/>
          <a:ln/>
        </p:spPr>
        <p:txBody>
          <a:bodyPr wrap="square" rtlCol="0" anchor="ctr"/>
          <a:lstStyle/>
          <a:p>
            <a:pPr marL="0" indent="0">
              <a:buNone/>
            </a:pPr>
            <a:r>
              <a:rPr lang="en-US" sz="1050" b="1" dirty="0">
                <a:solidFill>
                  <a:srgbClr val="1A1A1A"/>
                </a:solidFill>
                <a:latin typeface="Calibri" pitchFamily="34" charset="0"/>
                <a:ea typeface="Calibri" pitchFamily="34" charset="-122"/>
                <a:cs typeface="Calibri" pitchFamily="34" charset="-120"/>
              </a:rPr>
              <a:t>✓ </a:t>
            </a:r>
            <a:r>
              <a:rPr lang="en-US" sz="1050" dirty="0">
                <a:solidFill>
                  <a:srgbClr val="1A1A1A"/>
                </a:solidFill>
                <a:latin typeface="Calibri" pitchFamily="34" charset="0"/>
                <a:ea typeface="Calibri" pitchFamily="34" charset="-122"/>
                <a:cs typeface="Calibri" pitchFamily="34" charset="-120"/>
              </a:rPr>
              <a:t>Fast, consistent response to all inbound guest queries</a:t>
            </a:r>
            <a:endParaRPr lang="en-US" sz="1050" dirty="0"/>
          </a:p>
        </p:txBody>
      </p:sp>
      <p:sp>
        <p:nvSpPr>
          <p:cNvPr id="7" name="Text 5"/>
          <p:cNvSpPr/>
          <p:nvPr/>
        </p:nvSpPr>
        <p:spPr>
          <a:xfrm>
            <a:off x="548640" y="2542032"/>
            <a:ext cx="3657600" cy="411480"/>
          </a:xfrm>
          <a:prstGeom prst="rect">
            <a:avLst/>
          </a:prstGeom>
          <a:noFill/>
          <a:ln/>
        </p:spPr>
        <p:txBody>
          <a:bodyPr wrap="square" rtlCol="0" anchor="ctr"/>
          <a:lstStyle/>
          <a:p>
            <a:pPr marL="0" indent="0">
              <a:buNone/>
            </a:pPr>
            <a:r>
              <a:rPr lang="en-US" sz="1050" b="1" dirty="0">
                <a:solidFill>
                  <a:srgbClr val="1A1A1A"/>
                </a:solidFill>
                <a:latin typeface="Calibri" pitchFamily="34" charset="0"/>
                <a:ea typeface="Calibri" pitchFamily="34" charset="-122"/>
                <a:cs typeface="Calibri" pitchFamily="34" charset="-120"/>
              </a:rPr>
              <a:t>✓ </a:t>
            </a:r>
            <a:r>
              <a:rPr lang="en-US" sz="1050" dirty="0">
                <a:solidFill>
                  <a:srgbClr val="1A1A1A"/>
                </a:solidFill>
                <a:latin typeface="Calibri" pitchFamily="34" charset="0"/>
                <a:ea typeface="Calibri" pitchFamily="34" charset="-122"/>
                <a:cs typeface="Calibri" pitchFamily="34" charset="-120"/>
              </a:rPr>
              <a:t>Intelligent auto-response for high-frequency FAQs</a:t>
            </a:r>
            <a:endParaRPr lang="en-US" sz="1050" dirty="0"/>
          </a:p>
        </p:txBody>
      </p:sp>
      <p:sp>
        <p:nvSpPr>
          <p:cNvPr id="8" name="Text 6"/>
          <p:cNvSpPr/>
          <p:nvPr/>
        </p:nvSpPr>
        <p:spPr>
          <a:xfrm>
            <a:off x="548640" y="2999232"/>
            <a:ext cx="3657600" cy="411480"/>
          </a:xfrm>
          <a:prstGeom prst="rect">
            <a:avLst/>
          </a:prstGeom>
          <a:noFill/>
          <a:ln/>
        </p:spPr>
        <p:txBody>
          <a:bodyPr wrap="square" rtlCol="0" anchor="ctr"/>
          <a:lstStyle/>
          <a:p>
            <a:pPr marL="0" indent="0">
              <a:buNone/>
            </a:pPr>
            <a:r>
              <a:rPr lang="en-US" sz="1050" b="1" dirty="0">
                <a:solidFill>
                  <a:srgbClr val="1A1A1A"/>
                </a:solidFill>
                <a:latin typeface="Calibri" pitchFamily="34" charset="0"/>
                <a:ea typeface="Calibri" pitchFamily="34" charset="-122"/>
                <a:cs typeface="Calibri" pitchFamily="34" charset="-120"/>
              </a:rPr>
              <a:t>✓ </a:t>
            </a:r>
            <a:r>
              <a:rPr lang="en-US" sz="1050" dirty="0">
                <a:solidFill>
                  <a:srgbClr val="1A1A1A"/>
                </a:solidFill>
                <a:latin typeface="Calibri" pitchFamily="34" charset="0"/>
                <a:ea typeface="Calibri" pitchFamily="34" charset="-122"/>
                <a:cs typeface="Calibri" pitchFamily="34" charset="-120"/>
              </a:rPr>
              <a:t>Personalised tone that reflects The Savoy brand standards</a:t>
            </a:r>
            <a:endParaRPr lang="en-US" sz="1050" dirty="0"/>
          </a:p>
        </p:txBody>
      </p:sp>
      <p:sp>
        <p:nvSpPr>
          <p:cNvPr id="9" name="Text 7"/>
          <p:cNvSpPr/>
          <p:nvPr/>
        </p:nvSpPr>
        <p:spPr>
          <a:xfrm>
            <a:off x="548640" y="3456432"/>
            <a:ext cx="3657600" cy="411480"/>
          </a:xfrm>
          <a:prstGeom prst="rect">
            <a:avLst/>
          </a:prstGeom>
          <a:noFill/>
          <a:ln/>
        </p:spPr>
        <p:txBody>
          <a:bodyPr wrap="square" rtlCol="0" anchor="ctr"/>
          <a:lstStyle/>
          <a:p>
            <a:pPr marL="0" indent="0">
              <a:buNone/>
            </a:pPr>
            <a:r>
              <a:rPr lang="en-US" sz="1050" b="1" dirty="0">
                <a:solidFill>
                  <a:srgbClr val="1A1A1A"/>
                </a:solidFill>
                <a:latin typeface="Calibri" pitchFamily="34" charset="0"/>
                <a:ea typeface="Calibri" pitchFamily="34" charset="-122"/>
                <a:cs typeface="Calibri" pitchFamily="34" charset="-120"/>
              </a:rPr>
              <a:t>✓ </a:t>
            </a:r>
            <a:r>
              <a:rPr lang="en-US" sz="1050" dirty="0">
                <a:solidFill>
                  <a:srgbClr val="1A1A1A"/>
                </a:solidFill>
                <a:latin typeface="Calibri" pitchFamily="34" charset="0"/>
                <a:ea typeface="Calibri" pitchFamily="34" charset="-122"/>
                <a:cs typeface="Calibri" pitchFamily="34" charset="-120"/>
              </a:rPr>
              <a:t>Escalation pathway for complaints and VIP guests</a:t>
            </a:r>
            <a:endParaRPr lang="en-US" sz="1050" dirty="0"/>
          </a:p>
        </p:txBody>
      </p:sp>
      <p:sp>
        <p:nvSpPr>
          <p:cNvPr id="10" name="Text 8"/>
          <p:cNvSpPr/>
          <p:nvPr/>
        </p:nvSpPr>
        <p:spPr>
          <a:xfrm>
            <a:off x="548640" y="3913632"/>
            <a:ext cx="3657600" cy="411480"/>
          </a:xfrm>
          <a:prstGeom prst="rect">
            <a:avLst/>
          </a:prstGeom>
          <a:noFill/>
          <a:ln/>
        </p:spPr>
        <p:txBody>
          <a:bodyPr wrap="square" rtlCol="0" anchor="ctr"/>
          <a:lstStyle/>
          <a:p>
            <a:pPr marL="0" indent="0">
              <a:buNone/>
            </a:pPr>
            <a:r>
              <a:rPr lang="en-US" sz="1050" b="1" dirty="0">
                <a:solidFill>
                  <a:srgbClr val="1A1A1A"/>
                </a:solidFill>
                <a:latin typeface="Calibri" pitchFamily="34" charset="0"/>
                <a:ea typeface="Calibri" pitchFamily="34" charset="-122"/>
                <a:cs typeface="Calibri" pitchFamily="34" charset="-120"/>
              </a:rPr>
              <a:t>✓ </a:t>
            </a:r>
            <a:r>
              <a:rPr lang="en-US" sz="1050" dirty="0">
                <a:solidFill>
                  <a:srgbClr val="1A1A1A"/>
                </a:solidFill>
                <a:latin typeface="Calibri" pitchFamily="34" charset="0"/>
                <a:ea typeface="Calibri" pitchFamily="34" charset="-122"/>
                <a:cs typeface="Calibri" pitchFamily="34" charset="-120"/>
              </a:rPr>
              <a:t>Seamless multi-channel support (email, potential OTA integration)</a:t>
            </a:r>
            <a:endParaRPr lang="en-US" sz="1050" dirty="0"/>
          </a:p>
        </p:txBody>
      </p:sp>
      <p:sp>
        <p:nvSpPr>
          <p:cNvPr id="11" name="Shape 9"/>
          <p:cNvSpPr/>
          <p:nvPr/>
        </p:nvSpPr>
        <p:spPr>
          <a:xfrm>
            <a:off x="4572000" y="1143000"/>
            <a:ext cx="4160520" cy="3566160"/>
          </a:xfrm>
          <a:prstGeom prst="roundRect">
            <a:avLst>
              <a:gd name="adj" fmla="val 2564"/>
            </a:avLst>
          </a:prstGeom>
          <a:solidFill>
            <a:srgbClr val="2A2A2A"/>
          </a:solidFill>
          <a:ln w="12700">
            <a:solidFill>
              <a:srgbClr val="C4A35A"/>
            </a:solidFill>
            <a:prstDash val="solid"/>
          </a:ln>
        </p:spPr>
        <p:txBody>
          <a:bodyPr/>
          <a:lstStyle/>
          <a:p>
            <a:endParaRPr lang="en-IE"/>
          </a:p>
        </p:txBody>
      </p:sp>
      <p:sp>
        <p:nvSpPr>
          <p:cNvPr id="12" name="Text 10"/>
          <p:cNvSpPr/>
          <p:nvPr/>
        </p:nvSpPr>
        <p:spPr>
          <a:xfrm>
            <a:off x="4709160" y="1280160"/>
            <a:ext cx="3840480" cy="731520"/>
          </a:xfrm>
          <a:prstGeom prst="rect">
            <a:avLst/>
          </a:prstGeom>
          <a:noFill/>
          <a:ln/>
        </p:spPr>
        <p:txBody>
          <a:bodyPr wrap="square"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Operational</a:t>
            </a:r>
            <a:endParaRPr lang="en-US" sz="1800" dirty="0"/>
          </a:p>
          <a:p>
            <a:pPr marL="0" indent="0" algn="ctr">
              <a:buNone/>
            </a:pPr>
            <a:r>
              <a:rPr lang="en-US" sz="1800" b="1" dirty="0">
                <a:solidFill>
                  <a:srgbClr val="FFFFFF"/>
                </a:solidFill>
                <a:latin typeface="Cambria" pitchFamily="34" charset="0"/>
                <a:ea typeface="Cambria" pitchFamily="34" charset="-122"/>
                <a:cs typeface="Cambria" pitchFamily="34" charset="-120"/>
              </a:rPr>
              <a:t>Back-End</a:t>
            </a:r>
            <a:endParaRPr lang="en-US" sz="1800" dirty="0"/>
          </a:p>
        </p:txBody>
      </p:sp>
      <p:sp>
        <p:nvSpPr>
          <p:cNvPr id="13" name="Text 11"/>
          <p:cNvSpPr/>
          <p:nvPr/>
        </p:nvSpPr>
        <p:spPr>
          <a:xfrm>
            <a:off x="4709160" y="2084832"/>
            <a:ext cx="3840480" cy="411480"/>
          </a:xfrm>
          <a:prstGeom prst="rect">
            <a:avLst/>
          </a:prstGeom>
          <a:noFill/>
          <a:ln/>
        </p:spPr>
        <p:txBody>
          <a:bodyPr wrap="square" rtlCol="0" anchor="ctr"/>
          <a:lstStyle/>
          <a:p>
            <a:pPr marL="0" indent="0">
              <a:buNone/>
            </a:pPr>
            <a:r>
              <a:rPr lang="en-US" sz="1050" b="1" dirty="0">
                <a:solidFill>
                  <a:srgbClr val="C4A35A"/>
                </a:solidFill>
                <a:latin typeface="Calibri" pitchFamily="34" charset="0"/>
                <a:ea typeface="Calibri" pitchFamily="34" charset="-122"/>
                <a:cs typeface="Calibri" pitchFamily="34" charset="-120"/>
              </a:rPr>
              <a:t>✓ </a:t>
            </a:r>
            <a:r>
              <a:rPr lang="en-US" sz="1050" dirty="0">
                <a:solidFill>
                  <a:srgbClr val="DDDDDD"/>
                </a:solidFill>
                <a:latin typeface="Calibri" pitchFamily="34" charset="0"/>
                <a:ea typeface="Calibri" pitchFamily="34" charset="-122"/>
                <a:cs typeface="Calibri" pitchFamily="34" charset="-120"/>
              </a:rPr>
              <a:t>Shared inbox with clear ownership and shift handover tools</a:t>
            </a:r>
            <a:endParaRPr lang="en-US" sz="1050" dirty="0"/>
          </a:p>
        </p:txBody>
      </p:sp>
      <p:sp>
        <p:nvSpPr>
          <p:cNvPr id="14" name="Text 12"/>
          <p:cNvSpPr/>
          <p:nvPr/>
        </p:nvSpPr>
        <p:spPr>
          <a:xfrm>
            <a:off x="4709160" y="2542032"/>
            <a:ext cx="3840480" cy="411480"/>
          </a:xfrm>
          <a:prstGeom prst="rect">
            <a:avLst/>
          </a:prstGeom>
          <a:noFill/>
          <a:ln/>
        </p:spPr>
        <p:txBody>
          <a:bodyPr wrap="square" rtlCol="0" anchor="ctr"/>
          <a:lstStyle/>
          <a:p>
            <a:pPr marL="0" indent="0">
              <a:buNone/>
            </a:pPr>
            <a:r>
              <a:rPr lang="en-US" sz="1050" b="1" dirty="0">
                <a:solidFill>
                  <a:srgbClr val="C4A35A"/>
                </a:solidFill>
                <a:latin typeface="Calibri" pitchFamily="34" charset="0"/>
                <a:ea typeface="Calibri" pitchFamily="34" charset="-122"/>
                <a:cs typeface="Calibri" pitchFamily="34" charset="-120"/>
              </a:rPr>
              <a:t>✓ </a:t>
            </a:r>
            <a:r>
              <a:rPr lang="en-US" sz="1050" dirty="0">
                <a:solidFill>
                  <a:srgbClr val="DDDDDD"/>
                </a:solidFill>
                <a:latin typeface="Calibri" pitchFamily="34" charset="0"/>
                <a:ea typeface="Calibri" pitchFamily="34" charset="-122"/>
                <a:cs typeface="Calibri" pitchFamily="34" charset="-120"/>
              </a:rPr>
              <a:t>Smart routing — auto-assign emails to correct department</a:t>
            </a:r>
            <a:endParaRPr lang="en-US" sz="1050" dirty="0"/>
          </a:p>
        </p:txBody>
      </p:sp>
      <p:sp>
        <p:nvSpPr>
          <p:cNvPr id="15" name="Text 13"/>
          <p:cNvSpPr/>
          <p:nvPr/>
        </p:nvSpPr>
        <p:spPr>
          <a:xfrm>
            <a:off x="4709160" y="2999232"/>
            <a:ext cx="3840480" cy="411480"/>
          </a:xfrm>
          <a:prstGeom prst="rect">
            <a:avLst/>
          </a:prstGeom>
          <a:noFill/>
          <a:ln/>
        </p:spPr>
        <p:txBody>
          <a:bodyPr wrap="square" rtlCol="0" anchor="ctr"/>
          <a:lstStyle/>
          <a:p>
            <a:pPr marL="0" indent="0">
              <a:buNone/>
            </a:pPr>
            <a:r>
              <a:rPr lang="en-US" sz="1050" b="1" dirty="0">
                <a:solidFill>
                  <a:srgbClr val="C4A35A"/>
                </a:solidFill>
                <a:latin typeface="Calibri" pitchFamily="34" charset="0"/>
                <a:ea typeface="Calibri" pitchFamily="34" charset="-122"/>
                <a:cs typeface="Calibri" pitchFamily="34" charset="-120"/>
              </a:rPr>
              <a:t>✓ </a:t>
            </a:r>
            <a:r>
              <a:rPr lang="en-US" sz="1050" dirty="0">
                <a:solidFill>
                  <a:srgbClr val="DDDDDD"/>
                </a:solidFill>
                <a:latin typeface="Calibri" pitchFamily="34" charset="0"/>
                <a:ea typeface="Calibri" pitchFamily="34" charset="-122"/>
                <a:cs typeface="Calibri" pitchFamily="34" charset="-120"/>
              </a:rPr>
              <a:t>Real-time dashboard: volume, response times, query categories</a:t>
            </a:r>
            <a:endParaRPr lang="en-US" sz="1050" dirty="0"/>
          </a:p>
        </p:txBody>
      </p:sp>
      <p:sp>
        <p:nvSpPr>
          <p:cNvPr id="16" name="Text 14"/>
          <p:cNvSpPr/>
          <p:nvPr/>
        </p:nvSpPr>
        <p:spPr>
          <a:xfrm>
            <a:off x="4709160" y="3456432"/>
            <a:ext cx="3840480" cy="411480"/>
          </a:xfrm>
          <a:prstGeom prst="rect">
            <a:avLst/>
          </a:prstGeom>
          <a:noFill/>
          <a:ln/>
        </p:spPr>
        <p:txBody>
          <a:bodyPr wrap="square" rtlCol="0" anchor="ctr"/>
          <a:lstStyle/>
          <a:p>
            <a:pPr marL="0" indent="0">
              <a:buNone/>
            </a:pPr>
            <a:r>
              <a:rPr lang="en-US" sz="1050" b="1" dirty="0">
                <a:solidFill>
                  <a:srgbClr val="C4A35A"/>
                </a:solidFill>
                <a:latin typeface="Calibri" pitchFamily="34" charset="0"/>
                <a:ea typeface="Calibri" pitchFamily="34" charset="-122"/>
                <a:cs typeface="Calibri" pitchFamily="34" charset="-120"/>
              </a:rPr>
              <a:t>✓ </a:t>
            </a:r>
            <a:r>
              <a:rPr lang="en-US" sz="1050" dirty="0">
                <a:solidFill>
                  <a:srgbClr val="DDDDDD"/>
                </a:solidFill>
                <a:latin typeface="Calibri" pitchFamily="34" charset="0"/>
                <a:ea typeface="Calibri" pitchFamily="34" charset="-122"/>
                <a:cs typeface="Calibri" pitchFamily="34" charset="-120"/>
              </a:rPr>
              <a:t>Audit trail and logging aligned to PMS booking records</a:t>
            </a:r>
            <a:endParaRPr lang="en-US" sz="1050" dirty="0"/>
          </a:p>
        </p:txBody>
      </p:sp>
      <p:sp>
        <p:nvSpPr>
          <p:cNvPr id="17" name="Text 15"/>
          <p:cNvSpPr/>
          <p:nvPr/>
        </p:nvSpPr>
        <p:spPr>
          <a:xfrm>
            <a:off x="4709160" y="3913632"/>
            <a:ext cx="3840480" cy="411480"/>
          </a:xfrm>
          <a:prstGeom prst="rect">
            <a:avLst/>
          </a:prstGeom>
          <a:noFill/>
          <a:ln/>
        </p:spPr>
        <p:txBody>
          <a:bodyPr wrap="square" rtlCol="0" anchor="ctr"/>
          <a:lstStyle/>
          <a:p>
            <a:pPr marL="0" indent="0">
              <a:buNone/>
            </a:pPr>
            <a:r>
              <a:rPr lang="en-US" sz="1050" b="1" dirty="0">
                <a:solidFill>
                  <a:srgbClr val="C4A35A"/>
                </a:solidFill>
                <a:latin typeface="Calibri" pitchFamily="34" charset="0"/>
                <a:ea typeface="Calibri" pitchFamily="34" charset="-122"/>
                <a:cs typeface="Calibri" pitchFamily="34" charset="-120"/>
              </a:rPr>
              <a:t>✓ </a:t>
            </a:r>
            <a:r>
              <a:rPr lang="en-US" sz="1050" dirty="0">
                <a:solidFill>
                  <a:srgbClr val="DDDDDD"/>
                </a:solidFill>
                <a:latin typeface="Calibri" pitchFamily="34" charset="0"/>
                <a:ea typeface="Calibri" pitchFamily="34" charset="-122"/>
                <a:cs typeface="Calibri" pitchFamily="34" charset="-120"/>
              </a:rPr>
              <a:t>Supervisor view for monitoring team performance and SLAs</a:t>
            </a:r>
            <a:endParaRPr lang="en-US" sz="1050" dirty="0"/>
          </a:p>
        </p:txBody>
      </p:sp>
      <p:pic>
        <p:nvPicPr>
          <p:cNvPr id="18" name="Image 0" descr="preencoded.png"/>
          <p:cNvPicPr>
            <a:picLocks noChangeAspect="1"/>
          </p:cNvPicPr>
          <p:nvPr/>
        </p:nvPicPr>
        <p:blipFill>
          <a:blip r:embed="rId3"/>
          <a:stretch>
            <a:fillRect/>
          </a:stretch>
        </p:blipFill>
        <p:spPr>
          <a:xfrm>
            <a:off x="7132320" y="4480560"/>
            <a:ext cx="1737360" cy="56692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8"/>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548640"/>
          </a:xfrm>
          <a:prstGeom prst="rect">
            <a:avLst/>
          </a:prstGeom>
          <a:noFill/>
          <a:ln/>
        </p:spPr>
        <p:txBody>
          <a:bodyPr wrap="square"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Functional &amp; Integration Requirements</a:t>
            </a:r>
            <a:endParaRPr lang="en-US" sz="2800" dirty="0"/>
          </a:p>
        </p:txBody>
      </p:sp>
      <p:sp>
        <p:nvSpPr>
          <p:cNvPr id="3" name="Shape 1"/>
          <p:cNvSpPr/>
          <p:nvPr/>
        </p:nvSpPr>
        <p:spPr>
          <a:xfrm>
            <a:off x="457200" y="777240"/>
            <a:ext cx="8229600" cy="36576"/>
          </a:xfrm>
          <a:prstGeom prst="rect">
            <a:avLst/>
          </a:prstGeom>
          <a:solidFill>
            <a:srgbClr val="C4A35A"/>
          </a:solidFill>
          <a:ln w="12700">
            <a:solidFill>
              <a:srgbClr val="C4A35A"/>
            </a:solidFill>
            <a:prstDash val="solid"/>
          </a:ln>
        </p:spPr>
        <p:txBody>
          <a:bodyPr/>
          <a:lstStyle/>
          <a:p>
            <a:endParaRPr lang="en-IE"/>
          </a:p>
        </p:txBody>
      </p:sp>
      <p:sp>
        <p:nvSpPr>
          <p:cNvPr id="4" name="Shape 2"/>
          <p:cNvSpPr/>
          <p:nvPr/>
        </p:nvSpPr>
        <p:spPr>
          <a:xfrm>
            <a:off x="365760" y="96012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5" name="Shape 3"/>
          <p:cNvSpPr/>
          <p:nvPr/>
        </p:nvSpPr>
        <p:spPr>
          <a:xfrm>
            <a:off x="502920" y="134416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6" name="Image 0" descr="preencoded.png"/>
          <p:cNvPicPr>
            <a:picLocks noChangeAspect="1"/>
          </p:cNvPicPr>
          <p:nvPr/>
        </p:nvPicPr>
        <p:blipFill>
          <a:blip r:embed="rId3"/>
          <a:stretch>
            <a:fillRect/>
          </a:stretch>
        </p:blipFill>
        <p:spPr>
          <a:xfrm>
            <a:off x="557784" y="1399032"/>
            <a:ext cx="274320" cy="274320"/>
          </a:xfrm>
          <a:prstGeom prst="rect">
            <a:avLst/>
          </a:prstGeom>
        </p:spPr>
      </p:pic>
      <p:sp>
        <p:nvSpPr>
          <p:cNvPr id="7" name="Text 4"/>
          <p:cNvSpPr/>
          <p:nvPr/>
        </p:nvSpPr>
        <p:spPr>
          <a:xfrm>
            <a:off x="1005840" y="103327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Intelligent Automation</a:t>
            </a:r>
            <a:endParaRPr lang="en-US" sz="1200" dirty="0"/>
          </a:p>
        </p:txBody>
      </p:sp>
      <p:sp>
        <p:nvSpPr>
          <p:cNvPr id="8" name="Text 5"/>
          <p:cNvSpPr/>
          <p:nvPr/>
        </p:nvSpPr>
        <p:spPr>
          <a:xfrm>
            <a:off x="1005840" y="138074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AI-powered auto-response or smart templating for high-frequency queries (parking, check-in/out, directions, hotel amenities) — reducing manual effort without sacrificing quality.</a:t>
            </a:r>
            <a:endParaRPr lang="en-US" sz="950" dirty="0"/>
          </a:p>
        </p:txBody>
      </p:sp>
      <p:sp>
        <p:nvSpPr>
          <p:cNvPr id="9" name="Shape 6"/>
          <p:cNvSpPr/>
          <p:nvPr/>
        </p:nvSpPr>
        <p:spPr>
          <a:xfrm>
            <a:off x="4754880" y="96012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10" name="Shape 7"/>
          <p:cNvSpPr/>
          <p:nvPr/>
        </p:nvSpPr>
        <p:spPr>
          <a:xfrm>
            <a:off x="4892040" y="134416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11" name="Image 1" descr="preencoded.png"/>
          <p:cNvPicPr>
            <a:picLocks noChangeAspect="1"/>
          </p:cNvPicPr>
          <p:nvPr/>
        </p:nvPicPr>
        <p:blipFill>
          <a:blip r:embed="rId4"/>
          <a:stretch>
            <a:fillRect/>
          </a:stretch>
        </p:blipFill>
        <p:spPr>
          <a:xfrm>
            <a:off x="4946904" y="1399032"/>
            <a:ext cx="274320" cy="274320"/>
          </a:xfrm>
          <a:prstGeom prst="rect">
            <a:avLst/>
          </a:prstGeom>
        </p:spPr>
      </p:pic>
      <p:sp>
        <p:nvSpPr>
          <p:cNvPr id="12" name="Text 8"/>
          <p:cNvSpPr/>
          <p:nvPr/>
        </p:nvSpPr>
        <p:spPr>
          <a:xfrm>
            <a:off x="5394960" y="103327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Auto-Routing &amp; Categorisation</a:t>
            </a:r>
            <a:endParaRPr lang="en-US" sz="1200" dirty="0"/>
          </a:p>
        </p:txBody>
      </p:sp>
      <p:sp>
        <p:nvSpPr>
          <p:cNvPr id="13" name="Text 9"/>
          <p:cNvSpPr/>
          <p:nvPr/>
        </p:nvSpPr>
        <p:spPr>
          <a:xfrm>
            <a:off x="5394960" y="138074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Automatic classification and routing of inbound emails to the correct team (Reservations, F&amp;B, Events, Front Office) based on content and sender.</a:t>
            </a:r>
            <a:endParaRPr lang="en-US" sz="950" dirty="0"/>
          </a:p>
        </p:txBody>
      </p:sp>
      <p:sp>
        <p:nvSpPr>
          <p:cNvPr id="14" name="Shape 10"/>
          <p:cNvSpPr/>
          <p:nvPr/>
        </p:nvSpPr>
        <p:spPr>
          <a:xfrm>
            <a:off x="365760" y="228600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15" name="Shape 11"/>
          <p:cNvSpPr/>
          <p:nvPr/>
        </p:nvSpPr>
        <p:spPr>
          <a:xfrm>
            <a:off x="502920" y="267004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16" name="Image 2" descr="preencoded.png"/>
          <p:cNvPicPr>
            <a:picLocks noChangeAspect="1"/>
          </p:cNvPicPr>
          <p:nvPr/>
        </p:nvPicPr>
        <p:blipFill>
          <a:blip r:embed="rId5"/>
          <a:stretch>
            <a:fillRect/>
          </a:stretch>
        </p:blipFill>
        <p:spPr>
          <a:xfrm>
            <a:off x="557784" y="2724912"/>
            <a:ext cx="274320" cy="274320"/>
          </a:xfrm>
          <a:prstGeom prst="rect">
            <a:avLst/>
          </a:prstGeom>
        </p:spPr>
      </p:pic>
      <p:sp>
        <p:nvSpPr>
          <p:cNvPr id="17" name="Text 12"/>
          <p:cNvSpPr/>
          <p:nvPr/>
        </p:nvSpPr>
        <p:spPr>
          <a:xfrm>
            <a:off x="1005840" y="235915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Reporting Dashboard</a:t>
            </a:r>
            <a:endParaRPr lang="en-US" sz="1200" dirty="0"/>
          </a:p>
        </p:txBody>
      </p:sp>
      <p:sp>
        <p:nvSpPr>
          <p:cNvPr id="18" name="Text 13"/>
          <p:cNvSpPr/>
          <p:nvPr/>
        </p:nvSpPr>
        <p:spPr>
          <a:xfrm>
            <a:off x="1005840" y="270662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Real-time and historical visibility on email volumes, response times, peak periods, query categories, and team member performance metrics.</a:t>
            </a:r>
            <a:endParaRPr lang="en-US" sz="950" dirty="0"/>
          </a:p>
        </p:txBody>
      </p:sp>
      <p:sp>
        <p:nvSpPr>
          <p:cNvPr id="19" name="Shape 14"/>
          <p:cNvSpPr/>
          <p:nvPr/>
        </p:nvSpPr>
        <p:spPr>
          <a:xfrm>
            <a:off x="4754880" y="228600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20" name="Shape 15"/>
          <p:cNvSpPr/>
          <p:nvPr/>
        </p:nvSpPr>
        <p:spPr>
          <a:xfrm>
            <a:off x="4892040" y="267004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21" name="Image 3" descr="preencoded.png"/>
          <p:cNvPicPr>
            <a:picLocks noChangeAspect="1"/>
          </p:cNvPicPr>
          <p:nvPr/>
        </p:nvPicPr>
        <p:blipFill>
          <a:blip r:embed="rId6"/>
          <a:stretch>
            <a:fillRect/>
          </a:stretch>
        </p:blipFill>
        <p:spPr>
          <a:xfrm>
            <a:off x="4946904" y="2724912"/>
            <a:ext cx="274320" cy="274320"/>
          </a:xfrm>
          <a:prstGeom prst="rect">
            <a:avLst/>
          </a:prstGeom>
        </p:spPr>
      </p:pic>
      <p:sp>
        <p:nvSpPr>
          <p:cNvPr id="22" name="Text 16"/>
          <p:cNvSpPr/>
          <p:nvPr/>
        </p:nvSpPr>
        <p:spPr>
          <a:xfrm>
            <a:off x="5394960" y="235915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Shift Handover &amp; Ownership</a:t>
            </a:r>
            <a:endParaRPr lang="en-US" sz="1200" dirty="0"/>
          </a:p>
        </p:txBody>
      </p:sp>
      <p:sp>
        <p:nvSpPr>
          <p:cNvPr id="23" name="Text 17"/>
          <p:cNvSpPr/>
          <p:nvPr/>
        </p:nvSpPr>
        <p:spPr>
          <a:xfrm>
            <a:off x="5394960" y="270662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Structured shift handover tooling — flagging outstanding items, assigning ownership, and ensuring nothing falls through during busy check-in/out periods.</a:t>
            </a:r>
            <a:endParaRPr lang="en-US" sz="950" dirty="0"/>
          </a:p>
        </p:txBody>
      </p:sp>
      <p:sp>
        <p:nvSpPr>
          <p:cNvPr id="24" name="Shape 18"/>
          <p:cNvSpPr/>
          <p:nvPr/>
        </p:nvSpPr>
        <p:spPr>
          <a:xfrm>
            <a:off x="365760" y="361188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25" name="Shape 19"/>
          <p:cNvSpPr/>
          <p:nvPr/>
        </p:nvSpPr>
        <p:spPr>
          <a:xfrm>
            <a:off x="502920" y="399592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26" name="Image 4" descr="preencoded.png"/>
          <p:cNvPicPr>
            <a:picLocks noChangeAspect="1"/>
          </p:cNvPicPr>
          <p:nvPr/>
        </p:nvPicPr>
        <p:blipFill>
          <a:blip r:embed="rId7"/>
          <a:stretch>
            <a:fillRect/>
          </a:stretch>
        </p:blipFill>
        <p:spPr>
          <a:xfrm>
            <a:off x="557784" y="4050792"/>
            <a:ext cx="274320" cy="274320"/>
          </a:xfrm>
          <a:prstGeom prst="rect">
            <a:avLst/>
          </a:prstGeom>
        </p:spPr>
      </p:pic>
      <p:sp>
        <p:nvSpPr>
          <p:cNvPr id="27" name="Text 20"/>
          <p:cNvSpPr/>
          <p:nvPr/>
        </p:nvSpPr>
        <p:spPr>
          <a:xfrm>
            <a:off x="1005840" y="368503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Escalation Management</a:t>
            </a:r>
            <a:endParaRPr lang="en-US" sz="1200" dirty="0"/>
          </a:p>
        </p:txBody>
      </p:sp>
      <p:sp>
        <p:nvSpPr>
          <p:cNvPr id="28" name="Text 21"/>
          <p:cNvSpPr/>
          <p:nvPr/>
        </p:nvSpPr>
        <p:spPr>
          <a:xfrm>
            <a:off x="1005840" y="403250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Clear escalation workflow for complaints, negative feedback, and high-priority guest queries, with supervisor alerting and audit trail.</a:t>
            </a:r>
            <a:endParaRPr lang="en-US" sz="950" dirty="0"/>
          </a:p>
        </p:txBody>
      </p:sp>
      <p:sp>
        <p:nvSpPr>
          <p:cNvPr id="29" name="Shape 22"/>
          <p:cNvSpPr/>
          <p:nvPr/>
        </p:nvSpPr>
        <p:spPr>
          <a:xfrm>
            <a:off x="4754880" y="3611880"/>
            <a:ext cx="4114800" cy="1188720"/>
          </a:xfrm>
          <a:prstGeom prst="roundRect">
            <a:avLst>
              <a:gd name="adj" fmla="val 6154"/>
            </a:avLst>
          </a:prstGeom>
          <a:solidFill>
            <a:srgbClr val="FFFFFF"/>
          </a:solidFill>
          <a:ln/>
          <a:effectLst>
            <a:outerShdw blurRad="76200" dist="25400" dir="2700000" algn="bl" rotWithShape="0">
              <a:srgbClr val="000000">
                <a:alpha val="10000"/>
              </a:srgbClr>
            </a:outerShdw>
          </a:effectLst>
        </p:spPr>
        <p:txBody>
          <a:bodyPr/>
          <a:lstStyle/>
          <a:p>
            <a:endParaRPr lang="en-IE"/>
          </a:p>
        </p:txBody>
      </p:sp>
      <p:sp>
        <p:nvSpPr>
          <p:cNvPr id="30" name="Shape 23"/>
          <p:cNvSpPr/>
          <p:nvPr/>
        </p:nvSpPr>
        <p:spPr>
          <a:xfrm>
            <a:off x="4892040" y="3995928"/>
            <a:ext cx="384048" cy="384048"/>
          </a:xfrm>
          <a:prstGeom prst="ellipse">
            <a:avLst/>
          </a:prstGeom>
          <a:solidFill>
            <a:srgbClr val="C4A35A"/>
          </a:solidFill>
          <a:ln w="12700">
            <a:solidFill>
              <a:srgbClr val="C4A35A"/>
            </a:solidFill>
            <a:prstDash val="solid"/>
          </a:ln>
        </p:spPr>
        <p:txBody>
          <a:bodyPr/>
          <a:lstStyle/>
          <a:p>
            <a:endParaRPr lang="en-IE"/>
          </a:p>
        </p:txBody>
      </p:sp>
      <p:pic>
        <p:nvPicPr>
          <p:cNvPr id="31" name="Image 5" descr="preencoded.png"/>
          <p:cNvPicPr>
            <a:picLocks noChangeAspect="1"/>
          </p:cNvPicPr>
          <p:nvPr/>
        </p:nvPicPr>
        <p:blipFill>
          <a:blip r:embed="rId8"/>
          <a:stretch>
            <a:fillRect/>
          </a:stretch>
        </p:blipFill>
        <p:spPr>
          <a:xfrm>
            <a:off x="4946904" y="4050792"/>
            <a:ext cx="274320" cy="274320"/>
          </a:xfrm>
          <a:prstGeom prst="rect">
            <a:avLst/>
          </a:prstGeom>
        </p:spPr>
      </p:pic>
      <p:sp>
        <p:nvSpPr>
          <p:cNvPr id="32" name="Text 24"/>
          <p:cNvSpPr/>
          <p:nvPr/>
        </p:nvSpPr>
        <p:spPr>
          <a:xfrm>
            <a:off x="5394960" y="3685032"/>
            <a:ext cx="3337560" cy="320040"/>
          </a:xfrm>
          <a:prstGeom prst="rect">
            <a:avLst/>
          </a:prstGeom>
          <a:noFill/>
          <a:ln/>
        </p:spPr>
        <p:txBody>
          <a:bodyPr wrap="square" rtlCol="0" anchor="ctr"/>
          <a:lstStyle/>
          <a:p>
            <a:pPr marL="0" indent="0">
              <a:buNone/>
            </a:pPr>
            <a:r>
              <a:rPr lang="en-US" sz="1200" b="1" dirty="0">
                <a:solidFill>
                  <a:srgbClr val="1A1A1A"/>
                </a:solidFill>
                <a:latin typeface="Cambria" pitchFamily="34" charset="0"/>
                <a:ea typeface="Cambria" pitchFamily="34" charset="-122"/>
                <a:cs typeface="Cambria" pitchFamily="34" charset="-120"/>
              </a:rPr>
              <a:t>PMS Integration</a:t>
            </a:r>
            <a:endParaRPr lang="en-US" sz="1200" dirty="0"/>
          </a:p>
        </p:txBody>
      </p:sp>
      <p:sp>
        <p:nvSpPr>
          <p:cNvPr id="33" name="Text 25"/>
          <p:cNvSpPr/>
          <p:nvPr/>
        </p:nvSpPr>
        <p:spPr>
          <a:xfrm>
            <a:off x="5394960" y="4032504"/>
            <a:ext cx="3337560" cy="685800"/>
          </a:xfrm>
          <a:prstGeom prst="rect">
            <a:avLst/>
          </a:prstGeom>
          <a:noFill/>
          <a:ln/>
        </p:spPr>
        <p:txBody>
          <a:bodyPr wrap="square" rtlCol="0" anchor="ctr"/>
          <a:lstStyle/>
          <a:p>
            <a:pPr marL="0" indent="0">
              <a:buNone/>
            </a:pPr>
            <a:r>
              <a:rPr lang="en-US" sz="950" dirty="0">
                <a:solidFill>
                  <a:srgbClr val="5A5A5A"/>
                </a:solidFill>
                <a:latin typeface="Calibri" pitchFamily="34" charset="0"/>
                <a:ea typeface="Calibri" pitchFamily="34" charset="-122"/>
                <a:cs typeface="Calibri" pitchFamily="34" charset="-120"/>
              </a:rPr>
              <a:t>Integration with existing hotel Property Management System (PMS) to auto-log relevant guest communications against reservation records.</a:t>
            </a:r>
            <a:endParaRPr lang="en-US" sz="950" dirty="0"/>
          </a:p>
        </p:txBody>
      </p:sp>
      <p:pic>
        <p:nvPicPr>
          <p:cNvPr id="34" name="Image 6" descr="preencoded.png"/>
          <p:cNvPicPr>
            <a:picLocks noChangeAspect="1"/>
          </p:cNvPicPr>
          <p:nvPr/>
        </p:nvPicPr>
        <p:blipFill>
          <a:blip r:embed="rId9"/>
          <a:stretch>
            <a:fillRect/>
          </a:stretch>
        </p:blipFill>
        <p:spPr>
          <a:xfrm>
            <a:off x="7132320" y="4480560"/>
            <a:ext cx="1737360" cy="5669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457200" y="228600"/>
            <a:ext cx="8229600" cy="548640"/>
          </a:xfrm>
          <a:prstGeom prst="rect">
            <a:avLst/>
          </a:prstGeom>
          <a:noFill/>
          <a:ln/>
        </p:spPr>
        <p:txBody>
          <a:bodyPr wrap="square"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Expected Outcomes</a:t>
            </a:r>
            <a:endParaRPr lang="en-US" sz="3000" dirty="0"/>
          </a:p>
        </p:txBody>
      </p:sp>
      <p:sp>
        <p:nvSpPr>
          <p:cNvPr id="3" name="Text 1"/>
          <p:cNvSpPr/>
          <p:nvPr/>
        </p:nvSpPr>
        <p:spPr>
          <a:xfrm>
            <a:off x="457200" y="749808"/>
            <a:ext cx="8229600" cy="274320"/>
          </a:xfrm>
          <a:prstGeom prst="rect">
            <a:avLst/>
          </a:prstGeom>
          <a:noFill/>
          <a:ln/>
        </p:spPr>
        <p:txBody>
          <a:bodyPr wrap="square" rtlCol="0" anchor="ctr"/>
          <a:lstStyle/>
          <a:p>
            <a:pPr marL="0" indent="0">
              <a:buNone/>
            </a:pPr>
            <a:r>
              <a:rPr lang="en-US" sz="1200" dirty="0">
                <a:solidFill>
                  <a:srgbClr val="C4A35A"/>
                </a:solidFill>
                <a:latin typeface="Calibri" pitchFamily="34" charset="0"/>
                <a:ea typeface="Calibri" pitchFamily="34" charset="-122"/>
                <a:cs typeface="Calibri" pitchFamily="34" charset="-120"/>
              </a:rPr>
              <a:t>What a successful solution will deliver for The Savoy Hotel Collection</a:t>
            </a:r>
            <a:endParaRPr lang="en-US" sz="1200" dirty="0"/>
          </a:p>
        </p:txBody>
      </p:sp>
      <p:sp>
        <p:nvSpPr>
          <p:cNvPr id="4" name="Shape 2"/>
          <p:cNvSpPr/>
          <p:nvPr/>
        </p:nvSpPr>
        <p:spPr>
          <a:xfrm>
            <a:off x="320040" y="105156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5" name="Shape 3"/>
          <p:cNvSpPr/>
          <p:nvPr/>
        </p:nvSpPr>
        <p:spPr>
          <a:xfrm>
            <a:off x="1453896" y="116128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6" name="Image 0" descr="preencoded.png"/>
          <p:cNvPicPr>
            <a:picLocks noChangeAspect="1"/>
          </p:cNvPicPr>
          <p:nvPr/>
        </p:nvPicPr>
        <p:blipFill>
          <a:blip r:embed="rId3"/>
          <a:stretch>
            <a:fillRect/>
          </a:stretch>
        </p:blipFill>
        <p:spPr>
          <a:xfrm>
            <a:off x="1508760" y="1216152"/>
            <a:ext cx="310896" cy="310896"/>
          </a:xfrm>
          <a:prstGeom prst="rect">
            <a:avLst/>
          </a:prstGeom>
        </p:spPr>
      </p:pic>
      <p:sp>
        <p:nvSpPr>
          <p:cNvPr id="7" name="Text 4"/>
          <p:cNvSpPr/>
          <p:nvPr/>
        </p:nvSpPr>
        <p:spPr>
          <a:xfrm>
            <a:off x="393192" y="161848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Time Reclaimed</a:t>
            </a:r>
            <a:endParaRPr lang="en-US" sz="1150" dirty="0"/>
          </a:p>
        </p:txBody>
      </p:sp>
      <p:sp>
        <p:nvSpPr>
          <p:cNvPr id="8" name="Text 5"/>
          <p:cNvSpPr/>
          <p:nvPr/>
        </p:nvSpPr>
        <p:spPr>
          <a:xfrm>
            <a:off x="393192" y="196596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Reduce email handling from 1.5–3 hrs/shift to under 45 minutes through automation and smarter tooling — releasing staff to focus on in-person guest experience.</a:t>
            </a:r>
            <a:endParaRPr lang="en-US" sz="850" dirty="0"/>
          </a:p>
        </p:txBody>
      </p:sp>
      <p:sp>
        <p:nvSpPr>
          <p:cNvPr id="9" name="Shape 6"/>
          <p:cNvSpPr/>
          <p:nvPr/>
        </p:nvSpPr>
        <p:spPr>
          <a:xfrm>
            <a:off x="3182112" y="105156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10" name="Shape 7"/>
          <p:cNvSpPr/>
          <p:nvPr/>
        </p:nvSpPr>
        <p:spPr>
          <a:xfrm>
            <a:off x="4315968" y="116128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11" name="Image 1" descr="preencoded.png"/>
          <p:cNvPicPr>
            <a:picLocks noChangeAspect="1"/>
          </p:cNvPicPr>
          <p:nvPr/>
        </p:nvPicPr>
        <p:blipFill>
          <a:blip r:embed="rId4"/>
          <a:stretch>
            <a:fillRect/>
          </a:stretch>
        </p:blipFill>
        <p:spPr>
          <a:xfrm>
            <a:off x="4370832" y="1216152"/>
            <a:ext cx="310896" cy="310896"/>
          </a:xfrm>
          <a:prstGeom prst="rect">
            <a:avLst/>
          </a:prstGeom>
        </p:spPr>
      </p:pic>
      <p:sp>
        <p:nvSpPr>
          <p:cNvPr id="12" name="Text 8"/>
          <p:cNvSpPr/>
          <p:nvPr/>
        </p:nvSpPr>
        <p:spPr>
          <a:xfrm>
            <a:off x="3255264" y="161848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Consistent Guest Experience</a:t>
            </a:r>
            <a:endParaRPr lang="en-US" sz="1150" dirty="0"/>
          </a:p>
        </p:txBody>
      </p:sp>
      <p:sp>
        <p:nvSpPr>
          <p:cNvPr id="13" name="Text 9"/>
          <p:cNvSpPr/>
          <p:nvPr/>
        </p:nvSpPr>
        <p:spPr>
          <a:xfrm>
            <a:off x="3255264" y="196596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Every guest receives a prompt, on-brand response regardless of shift, staff member, or query complexity — reducing variation and complaints.</a:t>
            </a:r>
            <a:endParaRPr lang="en-US" sz="850" dirty="0"/>
          </a:p>
        </p:txBody>
      </p:sp>
      <p:sp>
        <p:nvSpPr>
          <p:cNvPr id="14" name="Shape 10"/>
          <p:cNvSpPr/>
          <p:nvPr/>
        </p:nvSpPr>
        <p:spPr>
          <a:xfrm>
            <a:off x="6044184" y="105156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15" name="Shape 11"/>
          <p:cNvSpPr/>
          <p:nvPr/>
        </p:nvSpPr>
        <p:spPr>
          <a:xfrm>
            <a:off x="7178040" y="116128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16" name="Image 2" descr="preencoded.png"/>
          <p:cNvPicPr>
            <a:picLocks noChangeAspect="1"/>
          </p:cNvPicPr>
          <p:nvPr/>
        </p:nvPicPr>
        <p:blipFill>
          <a:blip r:embed="rId5"/>
          <a:stretch>
            <a:fillRect/>
          </a:stretch>
        </p:blipFill>
        <p:spPr>
          <a:xfrm>
            <a:off x="7232904" y="1216152"/>
            <a:ext cx="310896" cy="310896"/>
          </a:xfrm>
          <a:prstGeom prst="rect">
            <a:avLst/>
          </a:prstGeom>
        </p:spPr>
      </p:pic>
      <p:sp>
        <p:nvSpPr>
          <p:cNvPr id="17" name="Text 12"/>
          <p:cNvSpPr/>
          <p:nvPr/>
        </p:nvSpPr>
        <p:spPr>
          <a:xfrm>
            <a:off x="6117336" y="161848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Operational Visibility</a:t>
            </a:r>
            <a:endParaRPr lang="en-US" sz="1150" dirty="0"/>
          </a:p>
        </p:txBody>
      </p:sp>
      <p:sp>
        <p:nvSpPr>
          <p:cNvPr id="18" name="Text 13"/>
          <p:cNvSpPr/>
          <p:nvPr/>
        </p:nvSpPr>
        <p:spPr>
          <a:xfrm>
            <a:off x="6117336" y="196596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Management gains real-time insight into communication volumes, response performance, and query trends to inform staffing and operational decisions.</a:t>
            </a:r>
            <a:endParaRPr lang="en-US" sz="850" dirty="0"/>
          </a:p>
        </p:txBody>
      </p:sp>
      <p:sp>
        <p:nvSpPr>
          <p:cNvPr id="19" name="Shape 14"/>
          <p:cNvSpPr/>
          <p:nvPr/>
        </p:nvSpPr>
        <p:spPr>
          <a:xfrm>
            <a:off x="320040" y="278892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20" name="Shape 15"/>
          <p:cNvSpPr/>
          <p:nvPr/>
        </p:nvSpPr>
        <p:spPr>
          <a:xfrm>
            <a:off x="1453896" y="289864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21" name="Image 3" descr="preencoded.png"/>
          <p:cNvPicPr>
            <a:picLocks noChangeAspect="1"/>
          </p:cNvPicPr>
          <p:nvPr/>
        </p:nvPicPr>
        <p:blipFill>
          <a:blip r:embed="rId6"/>
          <a:stretch>
            <a:fillRect/>
          </a:stretch>
        </p:blipFill>
        <p:spPr>
          <a:xfrm>
            <a:off x="1508760" y="2953512"/>
            <a:ext cx="310896" cy="310896"/>
          </a:xfrm>
          <a:prstGeom prst="rect">
            <a:avLst/>
          </a:prstGeom>
        </p:spPr>
      </p:pic>
      <p:sp>
        <p:nvSpPr>
          <p:cNvPr id="22" name="Text 16"/>
          <p:cNvSpPr/>
          <p:nvPr/>
        </p:nvSpPr>
        <p:spPr>
          <a:xfrm>
            <a:off x="393192" y="335584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Scalable Process</a:t>
            </a:r>
            <a:endParaRPr lang="en-US" sz="1150" dirty="0"/>
          </a:p>
        </p:txBody>
      </p:sp>
      <p:sp>
        <p:nvSpPr>
          <p:cNvPr id="23" name="Text 17"/>
          <p:cNvSpPr/>
          <p:nvPr/>
        </p:nvSpPr>
        <p:spPr>
          <a:xfrm>
            <a:off x="393192" y="370332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A structured email management system that scales across properties in the Savoy Collection without proportionate headcount increases.</a:t>
            </a:r>
            <a:endParaRPr lang="en-US" sz="850" dirty="0"/>
          </a:p>
        </p:txBody>
      </p:sp>
      <p:sp>
        <p:nvSpPr>
          <p:cNvPr id="24" name="Shape 18"/>
          <p:cNvSpPr/>
          <p:nvPr/>
        </p:nvSpPr>
        <p:spPr>
          <a:xfrm>
            <a:off x="3182112" y="278892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25" name="Shape 19"/>
          <p:cNvSpPr/>
          <p:nvPr/>
        </p:nvSpPr>
        <p:spPr>
          <a:xfrm>
            <a:off x="4315968" y="289864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26" name="Image 4" descr="preencoded.png"/>
          <p:cNvPicPr>
            <a:picLocks noChangeAspect="1"/>
          </p:cNvPicPr>
          <p:nvPr/>
        </p:nvPicPr>
        <p:blipFill>
          <a:blip r:embed="rId7"/>
          <a:stretch>
            <a:fillRect/>
          </a:stretch>
        </p:blipFill>
        <p:spPr>
          <a:xfrm>
            <a:off x="4370832" y="2953512"/>
            <a:ext cx="310896" cy="310896"/>
          </a:xfrm>
          <a:prstGeom prst="rect">
            <a:avLst/>
          </a:prstGeom>
        </p:spPr>
      </p:pic>
      <p:sp>
        <p:nvSpPr>
          <p:cNvPr id="27" name="Text 20"/>
          <p:cNvSpPr/>
          <p:nvPr/>
        </p:nvSpPr>
        <p:spPr>
          <a:xfrm>
            <a:off x="3255264" y="335584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Revenue Protection</a:t>
            </a:r>
            <a:endParaRPr lang="en-US" sz="1150" dirty="0"/>
          </a:p>
        </p:txBody>
      </p:sp>
      <p:sp>
        <p:nvSpPr>
          <p:cNvPr id="28" name="Text 21"/>
          <p:cNvSpPr/>
          <p:nvPr/>
        </p:nvSpPr>
        <p:spPr>
          <a:xfrm>
            <a:off x="3255264" y="370332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With 50%+ of bookings arriving via email, faster and more reliable handling directly protects revenue and direct booking conversion rates.</a:t>
            </a:r>
            <a:endParaRPr lang="en-US" sz="850" dirty="0"/>
          </a:p>
        </p:txBody>
      </p:sp>
      <p:sp>
        <p:nvSpPr>
          <p:cNvPr id="29" name="Shape 22"/>
          <p:cNvSpPr/>
          <p:nvPr/>
        </p:nvSpPr>
        <p:spPr>
          <a:xfrm>
            <a:off x="6044184" y="2788920"/>
            <a:ext cx="2697480" cy="1572768"/>
          </a:xfrm>
          <a:prstGeom prst="roundRect">
            <a:avLst>
              <a:gd name="adj" fmla="val 4651"/>
            </a:avLst>
          </a:prstGeom>
          <a:solidFill>
            <a:srgbClr val="222222"/>
          </a:solidFill>
          <a:ln w="12700">
            <a:solidFill>
              <a:srgbClr val="C4A35A"/>
            </a:solidFill>
            <a:prstDash val="solid"/>
          </a:ln>
        </p:spPr>
        <p:txBody>
          <a:bodyPr/>
          <a:lstStyle/>
          <a:p>
            <a:endParaRPr lang="en-IE"/>
          </a:p>
        </p:txBody>
      </p:sp>
      <p:sp>
        <p:nvSpPr>
          <p:cNvPr id="30" name="Shape 23"/>
          <p:cNvSpPr/>
          <p:nvPr/>
        </p:nvSpPr>
        <p:spPr>
          <a:xfrm>
            <a:off x="7178040" y="2898648"/>
            <a:ext cx="420624" cy="420624"/>
          </a:xfrm>
          <a:prstGeom prst="ellipse">
            <a:avLst/>
          </a:prstGeom>
          <a:solidFill>
            <a:srgbClr val="C4A35A"/>
          </a:solidFill>
          <a:ln w="12700">
            <a:solidFill>
              <a:srgbClr val="C4A35A"/>
            </a:solidFill>
            <a:prstDash val="solid"/>
          </a:ln>
        </p:spPr>
        <p:txBody>
          <a:bodyPr/>
          <a:lstStyle/>
          <a:p>
            <a:endParaRPr lang="en-IE"/>
          </a:p>
        </p:txBody>
      </p:sp>
      <p:pic>
        <p:nvPicPr>
          <p:cNvPr id="31" name="Image 5" descr="preencoded.png"/>
          <p:cNvPicPr>
            <a:picLocks noChangeAspect="1"/>
          </p:cNvPicPr>
          <p:nvPr/>
        </p:nvPicPr>
        <p:blipFill>
          <a:blip r:embed="rId8"/>
          <a:stretch>
            <a:fillRect/>
          </a:stretch>
        </p:blipFill>
        <p:spPr>
          <a:xfrm>
            <a:off x="7232904" y="2953512"/>
            <a:ext cx="310896" cy="310896"/>
          </a:xfrm>
          <a:prstGeom prst="rect">
            <a:avLst/>
          </a:prstGeom>
        </p:spPr>
      </p:pic>
      <p:sp>
        <p:nvSpPr>
          <p:cNvPr id="32" name="Text 24"/>
          <p:cNvSpPr/>
          <p:nvPr/>
        </p:nvSpPr>
        <p:spPr>
          <a:xfrm>
            <a:off x="6117336" y="3355848"/>
            <a:ext cx="2551176" cy="329184"/>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Staff Experience</a:t>
            </a:r>
            <a:endParaRPr lang="en-US" sz="1150" dirty="0"/>
          </a:p>
        </p:txBody>
      </p:sp>
      <p:sp>
        <p:nvSpPr>
          <p:cNvPr id="33" name="Text 25"/>
          <p:cNvSpPr/>
          <p:nvPr/>
        </p:nvSpPr>
        <p:spPr>
          <a:xfrm>
            <a:off x="6117336" y="3703320"/>
            <a:ext cx="2551176" cy="594360"/>
          </a:xfrm>
          <a:prstGeom prst="rect">
            <a:avLst/>
          </a:prstGeom>
          <a:noFill/>
          <a:ln/>
        </p:spPr>
        <p:txBody>
          <a:bodyPr wrap="square" rtlCol="0" anchor="ctr"/>
          <a:lstStyle/>
          <a:p>
            <a:pPr marL="0" indent="0" algn="ctr">
              <a:buNone/>
            </a:pPr>
            <a:r>
              <a:rPr lang="en-US" sz="850" dirty="0">
                <a:solidFill>
                  <a:srgbClr val="CCCCCC"/>
                </a:solidFill>
                <a:latin typeface="Calibri" pitchFamily="34" charset="0"/>
                <a:ea typeface="Calibri" pitchFamily="34" charset="-122"/>
                <a:cs typeface="Calibri" pitchFamily="34" charset="-120"/>
              </a:rPr>
              <a:t>Reduce frustration with manual email tasks — improving morale and enabling focus on higher-value guest interactions.</a:t>
            </a:r>
            <a:endParaRPr lang="en-US" sz="850" dirty="0"/>
          </a:p>
        </p:txBody>
      </p:sp>
      <p:pic>
        <p:nvPicPr>
          <p:cNvPr id="34" name="Image 6" descr="preencoded.png"/>
          <p:cNvPicPr>
            <a:picLocks noChangeAspect="1"/>
          </p:cNvPicPr>
          <p:nvPr/>
        </p:nvPicPr>
        <p:blipFill>
          <a:blip r:embed="rId9"/>
          <a:stretch>
            <a:fillRect/>
          </a:stretch>
        </p:blipFill>
        <p:spPr>
          <a:xfrm>
            <a:off x="7132320" y="4480560"/>
            <a:ext cx="1737360" cy="5669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8"/>
        </a:solidFill>
        <a:effectLst/>
      </p:bgPr>
    </p:bg>
    <p:spTree>
      <p:nvGrpSpPr>
        <p:cNvPr id="1" name=""/>
        <p:cNvGrpSpPr/>
        <p:nvPr/>
      </p:nvGrpSpPr>
      <p:grpSpPr>
        <a:xfrm>
          <a:off x="0" y="0"/>
          <a:ext cx="0" cy="0"/>
          <a:chOff x="0" y="0"/>
          <a:chExt cx="0" cy="0"/>
        </a:xfrm>
      </p:grpSpPr>
      <p:sp>
        <p:nvSpPr>
          <p:cNvPr id="2" name="Text 0"/>
          <p:cNvSpPr/>
          <p:nvPr/>
        </p:nvSpPr>
        <p:spPr>
          <a:xfrm>
            <a:off x="457200" y="228600"/>
            <a:ext cx="7315200" cy="548640"/>
          </a:xfrm>
          <a:prstGeom prst="rect">
            <a:avLst/>
          </a:prstGeom>
          <a:noFill/>
          <a:ln/>
        </p:spPr>
        <p:txBody>
          <a:bodyPr wrap="square"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What We're Looking For</a:t>
            </a:r>
            <a:endParaRPr lang="en-US" sz="3000" dirty="0"/>
          </a:p>
        </p:txBody>
      </p:sp>
      <p:sp>
        <p:nvSpPr>
          <p:cNvPr id="3" name="Shape 1"/>
          <p:cNvSpPr/>
          <p:nvPr/>
        </p:nvSpPr>
        <p:spPr>
          <a:xfrm>
            <a:off x="457200" y="777240"/>
            <a:ext cx="8229600" cy="36576"/>
          </a:xfrm>
          <a:prstGeom prst="rect">
            <a:avLst/>
          </a:prstGeom>
          <a:solidFill>
            <a:srgbClr val="C4A35A"/>
          </a:solidFill>
          <a:ln w="12700">
            <a:solidFill>
              <a:srgbClr val="C4A35A"/>
            </a:solidFill>
            <a:prstDash val="solid"/>
          </a:ln>
        </p:spPr>
        <p:txBody>
          <a:bodyPr/>
          <a:lstStyle/>
          <a:p>
            <a:endParaRPr lang="en-IE"/>
          </a:p>
        </p:txBody>
      </p:sp>
      <p:sp>
        <p:nvSpPr>
          <p:cNvPr id="4" name="Text 2"/>
          <p:cNvSpPr/>
          <p:nvPr/>
        </p:nvSpPr>
        <p:spPr>
          <a:xfrm>
            <a:off x="457200" y="914400"/>
            <a:ext cx="8229600" cy="822960"/>
          </a:xfrm>
          <a:prstGeom prst="rect">
            <a:avLst/>
          </a:prstGeom>
          <a:noFill/>
          <a:ln/>
        </p:spPr>
        <p:txBody>
          <a:bodyPr wrap="square" rtlCol="0" anchor="ctr"/>
          <a:lstStyle/>
          <a:p>
            <a:pPr marL="0" indent="0">
              <a:buNone/>
            </a:pPr>
            <a:r>
              <a:rPr lang="en-US" sz="1150" dirty="0">
                <a:solidFill>
                  <a:srgbClr val="5A5A5A"/>
                </a:solidFill>
                <a:latin typeface="Calibri" pitchFamily="34" charset="0"/>
                <a:ea typeface="Calibri" pitchFamily="34" charset="-122"/>
                <a:cs typeface="Calibri" pitchFamily="34" charset="-120"/>
              </a:rPr>
              <a:t>We are seeking technology partners who can help us transform how we manage guest communications across the Savoy Hotel Collection. The right solution will respect our brand standards while delivering measurable operational improvements.</a:t>
            </a:r>
            <a:endParaRPr lang="en-US" sz="1150" dirty="0"/>
          </a:p>
        </p:txBody>
      </p:sp>
      <p:sp>
        <p:nvSpPr>
          <p:cNvPr id="5" name="Text 3"/>
          <p:cNvSpPr/>
          <p:nvPr/>
        </p:nvSpPr>
        <p:spPr>
          <a:xfrm>
            <a:off x="457200" y="1783080"/>
            <a:ext cx="8229600" cy="320040"/>
          </a:xfrm>
          <a:prstGeom prst="rect">
            <a:avLst/>
          </a:prstGeom>
          <a:noFill/>
          <a:ln/>
        </p:spPr>
        <p:txBody>
          <a:bodyPr wrap="square" rtlCol="0" anchor="ctr"/>
          <a:lstStyle/>
          <a:p>
            <a:pPr marL="0" indent="0">
              <a:buNone/>
            </a:pPr>
            <a:r>
              <a:rPr lang="en-US" sz="1300" b="1" dirty="0">
                <a:solidFill>
                  <a:srgbClr val="C4A35A"/>
                </a:solidFill>
                <a:latin typeface="Cambria" pitchFamily="34" charset="0"/>
                <a:ea typeface="Cambria" pitchFamily="34" charset="-122"/>
                <a:cs typeface="Cambria" pitchFamily="34" charset="-120"/>
              </a:rPr>
              <a:t>Technology areas of interest:</a:t>
            </a:r>
            <a:endParaRPr lang="en-US" sz="1300" dirty="0"/>
          </a:p>
        </p:txBody>
      </p:sp>
      <p:sp>
        <p:nvSpPr>
          <p:cNvPr id="6" name="Text 4"/>
          <p:cNvSpPr/>
          <p:nvPr/>
        </p:nvSpPr>
        <p:spPr>
          <a:xfrm>
            <a:off x="457200" y="2194560"/>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AI or intelligent automation for FAQ handling</a:t>
            </a:r>
            <a:endParaRPr lang="en-US" sz="1100" dirty="0"/>
          </a:p>
        </p:txBody>
      </p:sp>
      <p:sp>
        <p:nvSpPr>
          <p:cNvPr id="7" name="Text 5"/>
          <p:cNvSpPr/>
          <p:nvPr/>
        </p:nvSpPr>
        <p:spPr>
          <a:xfrm>
            <a:off x="457200" y="2578608"/>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Hospitality or hotel sector experience preferred</a:t>
            </a:r>
            <a:endParaRPr lang="en-US" sz="1100" dirty="0"/>
          </a:p>
        </p:txBody>
      </p:sp>
      <p:sp>
        <p:nvSpPr>
          <p:cNvPr id="8" name="Text 6"/>
          <p:cNvSpPr/>
          <p:nvPr/>
        </p:nvSpPr>
        <p:spPr>
          <a:xfrm>
            <a:off x="457200" y="2962656"/>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Email and/or communication management / inbox intelligence solutions</a:t>
            </a:r>
            <a:endParaRPr lang="en-US" sz="1100" dirty="0"/>
          </a:p>
        </p:txBody>
      </p:sp>
      <p:sp>
        <p:nvSpPr>
          <p:cNvPr id="9" name="Text 7"/>
          <p:cNvSpPr/>
          <p:nvPr/>
        </p:nvSpPr>
        <p:spPr>
          <a:xfrm>
            <a:off x="457200" y="3346704"/>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Integration capability with PMS systems</a:t>
            </a:r>
            <a:endParaRPr lang="en-US" sz="1100" dirty="0"/>
          </a:p>
        </p:txBody>
      </p:sp>
      <p:sp>
        <p:nvSpPr>
          <p:cNvPr id="10" name="Text 8"/>
          <p:cNvSpPr/>
          <p:nvPr/>
        </p:nvSpPr>
        <p:spPr>
          <a:xfrm>
            <a:off x="457200" y="3730752"/>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Reporting and analytics dashboards</a:t>
            </a:r>
            <a:endParaRPr lang="en-US" sz="1100" dirty="0"/>
          </a:p>
        </p:txBody>
      </p:sp>
      <p:sp>
        <p:nvSpPr>
          <p:cNvPr id="11" name="Text 9"/>
          <p:cNvSpPr/>
          <p:nvPr/>
        </p:nvSpPr>
        <p:spPr>
          <a:xfrm>
            <a:off x="4754880" y="2194560"/>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Shift management or team inbox tooling</a:t>
            </a:r>
            <a:endParaRPr lang="en-US" sz="1100" dirty="0"/>
          </a:p>
        </p:txBody>
      </p:sp>
      <p:sp>
        <p:nvSpPr>
          <p:cNvPr id="12" name="Text 10"/>
          <p:cNvSpPr/>
          <p:nvPr/>
        </p:nvSpPr>
        <p:spPr>
          <a:xfrm>
            <a:off x="4754880" y="2578608"/>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Proven deployment in SME or multi-site operations</a:t>
            </a:r>
            <a:endParaRPr lang="en-US" sz="1100" dirty="0"/>
          </a:p>
        </p:txBody>
      </p:sp>
      <p:sp>
        <p:nvSpPr>
          <p:cNvPr id="13" name="Text 11"/>
          <p:cNvSpPr/>
          <p:nvPr/>
        </p:nvSpPr>
        <p:spPr>
          <a:xfrm>
            <a:off x="4754880" y="2962656"/>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Multi-channel communication platforms</a:t>
            </a:r>
            <a:endParaRPr lang="en-US" sz="1100" dirty="0"/>
          </a:p>
        </p:txBody>
      </p:sp>
      <p:sp>
        <p:nvSpPr>
          <p:cNvPr id="14" name="Text 12"/>
          <p:cNvSpPr/>
          <p:nvPr/>
        </p:nvSpPr>
        <p:spPr>
          <a:xfrm>
            <a:off x="4754880" y="3346704"/>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Guest experience or CX technology</a:t>
            </a:r>
            <a:endParaRPr lang="en-US" sz="1100" dirty="0"/>
          </a:p>
        </p:txBody>
      </p:sp>
      <p:sp>
        <p:nvSpPr>
          <p:cNvPr id="15" name="Text 13"/>
          <p:cNvSpPr/>
          <p:nvPr/>
        </p:nvSpPr>
        <p:spPr>
          <a:xfrm>
            <a:off x="4754880" y="3730752"/>
            <a:ext cx="4114800" cy="347472"/>
          </a:xfrm>
          <a:prstGeom prst="rect">
            <a:avLst/>
          </a:prstGeom>
          <a:noFill/>
          <a:ln/>
        </p:spPr>
        <p:txBody>
          <a:bodyPr wrap="square" rtlCol="0" anchor="ctr"/>
          <a:lstStyle/>
          <a:p>
            <a:pPr marL="0" indent="0">
              <a:buNone/>
            </a:pPr>
            <a:r>
              <a:rPr lang="en-US" sz="1100" b="1" dirty="0">
                <a:solidFill>
                  <a:srgbClr val="C4A35A"/>
                </a:solidFill>
                <a:latin typeface="Calibri" pitchFamily="34" charset="0"/>
                <a:ea typeface="Calibri" pitchFamily="34" charset="-122"/>
                <a:cs typeface="Calibri" pitchFamily="34" charset="-120"/>
              </a:rPr>
              <a:t>✓ </a:t>
            </a:r>
            <a:r>
              <a:rPr lang="en-US" sz="1100" dirty="0">
                <a:solidFill>
                  <a:srgbClr val="1A1A1A"/>
                </a:solidFill>
                <a:latin typeface="Calibri" pitchFamily="34" charset="0"/>
                <a:ea typeface="Calibri" pitchFamily="34" charset="-122"/>
                <a:cs typeface="Calibri" pitchFamily="34" charset="-120"/>
              </a:rPr>
              <a:t>Workflow automation and routing tools</a:t>
            </a:r>
            <a:endParaRPr lang="en-US" sz="1100" dirty="0"/>
          </a:p>
        </p:txBody>
      </p:sp>
      <p:pic>
        <p:nvPicPr>
          <p:cNvPr id="18" name="Image 0" descr="preencoded.png"/>
          <p:cNvPicPr>
            <a:picLocks noChangeAspect="1"/>
          </p:cNvPicPr>
          <p:nvPr/>
        </p:nvPicPr>
        <p:blipFill>
          <a:blip r:embed="rId3"/>
          <a:stretch>
            <a:fillRect/>
          </a:stretch>
        </p:blipFill>
        <p:spPr>
          <a:xfrm>
            <a:off x="3246120" y="4366260"/>
            <a:ext cx="1737360" cy="56692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948</Words>
  <Application>Microsoft Office PowerPoint</Application>
  <PresentationFormat>On-screen Show (16:9)</PresentationFormat>
  <Paragraphs>117</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Savoy Hotel Collection – Innovation Exchange Challenge Pitch</dc:title>
  <dc:subject>PptxGenJS Presentation</dc:subject>
  <dc:creator>PptxGenJS</dc:creator>
  <cp:lastModifiedBy>Julie Finlay</cp:lastModifiedBy>
  <cp:revision>3</cp:revision>
  <dcterms:created xsi:type="dcterms:W3CDTF">2026-06-29T13:25:36Z</dcterms:created>
  <dcterms:modified xsi:type="dcterms:W3CDTF">2026-08-27T09:20:54Z</dcterms:modified>
</cp:coreProperties>
</file>